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8"/>
  </p:notesMasterIdLst>
  <p:sldIdLst>
    <p:sldId id="288" r:id="rId2"/>
    <p:sldId id="280" r:id="rId3"/>
    <p:sldId id="263" r:id="rId4"/>
    <p:sldId id="266" r:id="rId5"/>
    <p:sldId id="269" r:id="rId6"/>
    <p:sldId id="281" r:id="rId7"/>
    <p:sldId id="275" r:id="rId8"/>
    <p:sldId id="271" r:id="rId9"/>
    <p:sldId id="279" r:id="rId10"/>
    <p:sldId id="278" r:id="rId11"/>
    <p:sldId id="273" r:id="rId12"/>
    <p:sldId id="276" r:id="rId13"/>
    <p:sldId id="277" r:id="rId14"/>
    <p:sldId id="274" r:id="rId15"/>
    <p:sldId id="283" r:id="rId16"/>
    <p:sldId id="289"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94"/>
  </p:normalViewPr>
  <p:slideViewPr>
    <p:cSldViewPr>
      <p:cViewPr varScale="1">
        <p:scale>
          <a:sx n="116" d="100"/>
          <a:sy n="116" d="100"/>
        </p:scale>
        <p:origin x="225"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981"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BDAC6-FCD6-4974-B5DD-E4EE6C8DC29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AU"/>
        </a:p>
      </dgm:t>
    </dgm:pt>
    <dgm:pt modelId="{EACFF359-77D8-485B-AAF8-C78D4DF0729B}">
      <dgm:prSet phldrT="[Text]" custT="1"/>
      <dgm:spPr/>
      <dgm:t>
        <a:bodyPr/>
        <a:lstStyle/>
        <a:p>
          <a:r>
            <a:rPr lang="en-AU" sz="3200" b="1" dirty="0"/>
            <a:t>Traditional</a:t>
          </a:r>
        </a:p>
      </dgm:t>
    </dgm:pt>
    <dgm:pt modelId="{54A27823-B828-495C-A14A-2E995F4CD9C2}" type="parTrans" cxnId="{FCB43539-F318-4064-A6AE-FF1CFF9FE1E9}">
      <dgm:prSet/>
      <dgm:spPr/>
      <dgm:t>
        <a:bodyPr/>
        <a:lstStyle/>
        <a:p>
          <a:endParaRPr lang="en-AU"/>
        </a:p>
      </dgm:t>
    </dgm:pt>
    <dgm:pt modelId="{7C025BF0-431A-42D5-B233-218942F0C557}" type="sibTrans" cxnId="{FCB43539-F318-4064-A6AE-FF1CFF9FE1E9}">
      <dgm:prSet/>
      <dgm:spPr/>
      <dgm:t>
        <a:bodyPr/>
        <a:lstStyle/>
        <a:p>
          <a:endParaRPr lang="en-AU"/>
        </a:p>
      </dgm:t>
    </dgm:pt>
    <dgm:pt modelId="{33F06075-E415-41F4-8ED3-552355D06BD7}">
      <dgm:prSet phldrT="[Text]"/>
      <dgm:spPr/>
      <dgm:t>
        <a:bodyPr/>
        <a:lstStyle/>
        <a:p>
          <a:r>
            <a:rPr lang="en-AU" sz="2900" dirty="0"/>
            <a:t>In-person</a:t>
          </a:r>
        </a:p>
      </dgm:t>
    </dgm:pt>
    <dgm:pt modelId="{5D1C464E-04F6-4002-80F7-417B1B0B46DC}" type="parTrans" cxnId="{95B59715-378D-4DCD-BFC0-1925D9FFB6B7}">
      <dgm:prSet/>
      <dgm:spPr/>
      <dgm:t>
        <a:bodyPr/>
        <a:lstStyle/>
        <a:p>
          <a:endParaRPr lang="en-AU"/>
        </a:p>
      </dgm:t>
    </dgm:pt>
    <dgm:pt modelId="{2438A193-8AF7-477D-BC19-D2114438F8E3}" type="sibTrans" cxnId="{95B59715-378D-4DCD-BFC0-1925D9FFB6B7}">
      <dgm:prSet/>
      <dgm:spPr/>
      <dgm:t>
        <a:bodyPr/>
        <a:lstStyle/>
        <a:p>
          <a:endParaRPr lang="en-AU"/>
        </a:p>
      </dgm:t>
    </dgm:pt>
    <dgm:pt modelId="{F657D422-ED90-4389-B42B-BF8FF681D2A4}">
      <dgm:prSet phldrT="[Text]"/>
      <dgm:spPr/>
      <dgm:t>
        <a:bodyPr/>
        <a:lstStyle/>
        <a:p>
          <a:r>
            <a:rPr lang="en-AU" sz="2900" dirty="0"/>
            <a:t>Telephone</a:t>
          </a:r>
        </a:p>
      </dgm:t>
    </dgm:pt>
    <dgm:pt modelId="{D0860F36-1DF3-42DB-8587-58B0D3EB96CB}" type="parTrans" cxnId="{E80971E6-16FB-482F-8666-A708F8CA7ECF}">
      <dgm:prSet/>
      <dgm:spPr/>
      <dgm:t>
        <a:bodyPr/>
        <a:lstStyle/>
        <a:p>
          <a:endParaRPr lang="en-AU"/>
        </a:p>
      </dgm:t>
    </dgm:pt>
    <dgm:pt modelId="{62C66A38-F33A-4640-8037-65073869D3B6}" type="sibTrans" cxnId="{E80971E6-16FB-482F-8666-A708F8CA7ECF}">
      <dgm:prSet/>
      <dgm:spPr/>
      <dgm:t>
        <a:bodyPr/>
        <a:lstStyle/>
        <a:p>
          <a:endParaRPr lang="en-AU"/>
        </a:p>
      </dgm:t>
    </dgm:pt>
    <dgm:pt modelId="{1D31615E-4D4B-4B31-B67B-D8295C32141C}">
      <dgm:prSet phldrT="[Text]" custT="1"/>
      <dgm:spPr>
        <a:solidFill>
          <a:schemeClr val="accent5">
            <a:lumMod val="75000"/>
          </a:schemeClr>
        </a:solidFill>
      </dgm:spPr>
      <dgm:t>
        <a:bodyPr/>
        <a:lstStyle/>
        <a:p>
          <a:r>
            <a:rPr lang="en-AU" sz="3200" b="1" dirty="0"/>
            <a:t>Internet</a:t>
          </a:r>
        </a:p>
      </dgm:t>
    </dgm:pt>
    <dgm:pt modelId="{245EECD0-35D3-407A-83CB-A0866685259D}" type="parTrans" cxnId="{79A827A9-4AE5-4453-A7D2-01599C9215EC}">
      <dgm:prSet/>
      <dgm:spPr/>
      <dgm:t>
        <a:bodyPr/>
        <a:lstStyle/>
        <a:p>
          <a:endParaRPr lang="en-AU"/>
        </a:p>
      </dgm:t>
    </dgm:pt>
    <dgm:pt modelId="{A8AFBF4E-5E73-443A-B652-E7030D9C19FA}" type="sibTrans" cxnId="{79A827A9-4AE5-4453-A7D2-01599C9215EC}">
      <dgm:prSet/>
      <dgm:spPr/>
      <dgm:t>
        <a:bodyPr/>
        <a:lstStyle/>
        <a:p>
          <a:endParaRPr lang="en-AU"/>
        </a:p>
      </dgm:t>
    </dgm:pt>
    <dgm:pt modelId="{04451EDD-DB4C-4109-84D7-A744DDA6811E}">
      <dgm:prSet phldrT="[Text]"/>
      <dgm:spPr>
        <a:solidFill>
          <a:schemeClr val="accent5">
            <a:lumMod val="75000"/>
          </a:schemeClr>
        </a:solidFill>
      </dgm:spPr>
      <dgm:t>
        <a:bodyPr/>
        <a:lstStyle/>
        <a:p>
          <a:r>
            <a:rPr lang="en-AU" sz="2800" dirty="0"/>
            <a:t>Email</a:t>
          </a:r>
        </a:p>
      </dgm:t>
    </dgm:pt>
    <dgm:pt modelId="{A8410FFA-342A-45A1-94CA-D30AD839A7F9}" type="parTrans" cxnId="{183A5795-557A-4D93-81E7-7CB1E08CE447}">
      <dgm:prSet/>
      <dgm:spPr/>
      <dgm:t>
        <a:bodyPr/>
        <a:lstStyle/>
        <a:p>
          <a:endParaRPr lang="en-AU"/>
        </a:p>
      </dgm:t>
    </dgm:pt>
    <dgm:pt modelId="{52239C24-DD6E-4533-9245-ECED886E7161}" type="sibTrans" cxnId="{183A5795-557A-4D93-81E7-7CB1E08CE447}">
      <dgm:prSet/>
      <dgm:spPr/>
      <dgm:t>
        <a:bodyPr/>
        <a:lstStyle/>
        <a:p>
          <a:endParaRPr lang="en-AU"/>
        </a:p>
      </dgm:t>
    </dgm:pt>
    <dgm:pt modelId="{901DD3CA-0F43-4618-8F23-857E0C59E599}">
      <dgm:prSet phldrT="[Text]"/>
      <dgm:spPr>
        <a:solidFill>
          <a:schemeClr val="accent5">
            <a:lumMod val="75000"/>
          </a:schemeClr>
        </a:solidFill>
      </dgm:spPr>
      <dgm:t>
        <a:bodyPr/>
        <a:lstStyle/>
        <a:p>
          <a:r>
            <a:rPr lang="en-AU" sz="2800" dirty="0"/>
            <a:t>Web forms</a:t>
          </a:r>
        </a:p>
      </dgm:t>
    </dgm:pt>
    <dgm:pt modelId="{A0F036AA-10E1-430A-8ED9-AF8E19F61096}" type="parTrans" cxnId="{CAF12DBB-72DF-499B-B5CE-DCFB28221FD2}">
      <dgm:prSet/>
      <dgm:spPr/>
      <dgm:t>
        <a:bodyPr/>
        <a:lstStyle/>
        <a:p>
          <a:endParaRPr lang="en-AU"/>
        </a:p>
      </dgm:t>
    </dgm:pt>
    <dgm:pt modelId="{645CBE62-CA94-4736-A122-EB842155C737}" type="sibTrans" cxnId="{CAF12DBB-72DF-499B-B5CE-DCFB28221FD2}">
      <dgm:prSet/>
      <dgm:spPr/>
      <dgm:t>
        <a:bodyPr/>
        <a:lstStyle/>
        <a:p>
          <a:endParaRPr lang="en-AU"/>
        </a:p>
      </dgm:t>
    </dgm:pt>
    <dgm:pt modelId="{19E2AE07-3B10-403E-B0BD-85A2C636B984}">
      <dgm:prSet phldrT="[Text]" custT="1"/>
      <dgm:spPr>
        <a:solidFill>
          <a:srgbClr val="C00000"/>
        </a:solidFill>
      </dgm:spPr>
      <dgm:t>
        <a:bodyPr/>
        <a:lstStyle/>
        <a:p>
          <a:r>
            <a:rPr lang="en-AU" sz="3200" b="1" dirty="0"/>
            <a:t>Real-time…</a:t>
          </a:r>
        </a:p>
      </dgm:t>
    </dgm:pt>
    <dgm:pt modelId="{5FF02C94-2C7E-49F6-8580-7432683A2A96}" type="parTrans" cxnId="{5D035791-2C76-4764-8733-0A0D60634ECA}">
      <dgm:prSet/>
      <dgm:spPr/>
      <dgm:t>
        <a:bodyPr/>
        <a:lstStyle/>
        <a:p>
          <a:endParaRPr lang="en-AU"/>
        </a:p>
      </dgm:t>
    </dgm:pt>
    <dgm:pt modelId="{DF46C8C9-6FC0-4534-87C8-1F9E98C43E09}" type="sibTrans" cxnId="{5D035791-2C76-4764-8733-0A0D60634ECA}">
      <dgm:prSet/>
      <dgm:spPr/>
      <dgm:t>
        <a:bodyPr/>
        <a:lstStyle/>
        <a:p>
          <a:endParaRPr lang="en-AU"/>
        </a:p>
      </dgm:t>
    </dgm:pt>
    <dgm:pt modelId="{A171CEA0-D70B-40F0-AB32-718C84DDA2A3}">
      <dgm:prSet phldrT="[Text]"/>
      <dgm:spPr>
        <a:solidFill>
          <a:srgbClr val="C00000"/>
        </a:solidFill>
      </dgm:spPr>
      <dgm:t>
        <a:bodyPr/>
        <a:lstStyle/>
        <a:p>
          <a:r>
            <a:rPr lang="en-AU" sz="2800" dirty="0"/>
            <a:t>Online chat</a:t>
          </a:r>
        </a:p>
      </dgm:t>
    </dgm:pt>
    <dgm:pt modelId="{CA299819-55ED-41B6-ABA9-B23775A5EB80}" type="parTrans" cxnId="{B05BF44E-1F74-4AE2-9CA5-EC569B32789E}">
      <dgm:prSet/>
      <dgm:spPr/>
      <dgm:t>
        <a:bodyPr/>
        <a:lstStyle/>
        <a:p>
          <a:endParaRPr lang="en-AU"/>
        </a:p>
      </dgm:t>
    </dgm:pt>
    <dgm:pt modelId="{370E9B86-DD6C-47A8-8ABB-D2B4B37B7093}" type="sibTrans" cxnId="{B05BF44E-1F74-4AE2-9CA5-EC569B32789E}">
      <dgm:prSet/>
      <dgm:spPr/>
      <dgm:t>
        <a:bodyPr/>
        <a:lstStyle/>
        <a:p>
          <a:endParaRPr lang="en-AU"/>
        </a:p>
      </dgm:t>
    </dgm:pt>
    <dgm:pt modelId="{CE05497A-6A99-43D8-ABCD-B929137F6BA5}">
      <dgm:prSet phldrT="[Text]"/>
      <dgm:spPr>
        <a:solidFill>
          <a:srgbClr val="C00000"/>
        </a:solidFill>
      </dgm:spPr>
      <dgm:t>
        <a:bodyPr/>
        <a:lstStyle/>
        <a:p>
          <a:r>
            <a:rPr lang="en-AU" sz="2800" dirty="0"/>
            <a:t>AI chatbots</a:t>
          </a:r>
        </a:p>
      </dgm:t>
    </dgm:pt>
    <dgm:pt modelId="{09A410C3-2A12-4C13-92E2-CF862E30521A}" type="parTrans" cxnId="{DF9E0E47-FA9A-42D7-9B3B-F58FA03062A7}">
      <dgm:prSet/>
      <dgm:spPr/>
      <dgm:t>
        <a:bodyPr/>
        <a:lstStyle/>
        <a:p>
          <a:endParaRPr lang="en-AU"/>
        </a:p>
      </dgm:t>
    </dgm:pt>
    <dgm:pt modelId="{8942AE6D-A33C-4412-BD99-BBED07A50739}" type="sibTrans" cxnId="{DF9E0E47-FA9A-42D7-9B3B-F58FA03062A7}">
      <dgm:prSet/>
      <dgm:spPr/>
      <dgm:t>
        <a:bodyPr/>
        <a:lstStyle/>
        <a:p>
          <a:endParaRPr lang="en-AU"/>
        </a:p>
      </dgm:t>
    </dgm:pt>
    <dgm:pt modelId="{D7AEC8E1-4512-4523-95F1-36F463B84785}">
      <dgm:prSet phldrT="[Text]"/>
      <dgm:spPr/>
      <dgm:t>
        <a:bodyPr/>
        <a:lstStyle/>
        <a:p>
          <a:r>
            <a:rPr lang="en-AU" sz="2900" dirty="0"/>
            <a:t>Mail</a:t>
          </a:r>
        </a:p>
      </dgm:t>
    </dgm:pt>
    <dgm:pt modelId="{792CE45F-78D2-4E6F-85DA-FDF09226A771}" type="parTrans" cxnId="{29300722-912F-4043-9B39-5D22947CDE1F}">
      <dgm:prSet/>
      <dgm:spPr/>
      <dgm:t>
        <a:bodyPr/>
        <a:lstStyle/>
        <a:p>
          <a:endParaRPr lang="en-AU"/>
        </a:p>
      </dgm:t>
    </dgm:pt>
    <dgm:pt modelId="{C779792C-5644-4CD8-BB0C-153EA47B63CC}" type="sibTrans" cxnId="{29300722-912F-4043-9B39-5D22947CDE1F}">
      <dgm:prSet/>
      <dgm:spPr/>
      <dgm:t>
        <a:bodyPr/>
        <a:lstStyle/>
        <a:p>
          <a:endParaRPr lang="en-AU"/>
        </a:p>
      </dgm:t>
    </dgm:pt>
    <dgm:pt modelId="{41BF7A41-DEF8-4D1A-AD82-300578149422}">
      <dgm:prSet phldrT="[Text]"/>
      <dgm:spPr>
        <a:solidFill>
          <a:schemeClr val="accent5">
            <a:lumMod val="75000"/>
          </a:schemeClr>
        </a:solidFill>
      </dgm:spPr>
      <dgm:t>
        <a:bodyPr/>
        <a:lstStyle/>
        <a:p>
          <a:r>
            <a:rPr lang="en-AU" sz="2800" dirty="0"/>
            <a:t>Mobile apps</a:t>
          </a:r>
        </a:p>
      </dgm:t>
    </dgm:pt>
    <dgm:pt modelId="{B88B8E0E-2A48-491B-8C14-52A01DA4E300}" type="parTrans" cxnId="{FBCB5F40-5553-45C1-85BC-7545D80EF6ED}">
      <dgm:prSet/>
      <dgm:spPr/>
      <dgm:t>
        <a:bodyPr/>
        <a:lstStyle/>
        <a:p>
          <a:endParaRPr lang="en-AU"/>
        </a:p>
      </dgm:t>
    </dgm:pt>
    <dgm:pt modelId="{EE01B898-D91B-411C-B319-CB8086570728}" type="sibTrans" cxnId="{FBCB5F40-5553-45C1-85BC-7545D80EF6ED}">
      <dgm:prSet/>
      <dgm:spPr/>
      <dgm:t>
        <a:bodyPr/>
        <a:lstStyle/>
        <a:p>
          <a:endParaRPr lang="en-AU"/>
        </a:p>
      </dgm:t>
    </dgm:pt>
    <dgm:pt modelId="{C262B451-D9DD-4E95-BD5F-7BE8605669FE}">
      <dgm:prSet phldrT="[Text]"/>
      <dgm:spPr>
        <a:solidFill>
          <a:schemeClr val="accent5">
            <a:lumMod val="75000"/>
          </a:schemeClr>
        </a:solidFill>
      </dgm:spPr>
      <dgm:t>
        <a:bodyPr/>
        <a:lstStyle/>
        <a:p>
          <a:r>
            <a:rPr lang="en-AU" sz="2800" dirty="0"/>
            <a:t>Social media</a:t>
          </a:r>
        </a:p>
      </dgm:t>
    </dgm:pt>
    <dgm:pt modelId="{1D8650EF-4113-4893-A142-1FEDDDA803AC}" type="parTrans" cxnId="{499FED4D-D86C-40D7-BA17-F5EE9872DA1E}">
      <dgm:prSet/>
      <dgm:spPr/>
      <dgm:t>
        <a:bodyPr/>
        <a:lstStyle/>
        <a:p>
          <a:endParaRPr lang="en-AU"/>
        </a:p>
      </dgm:t>
    </dgm:pt>
    <dgm:pt modelId="{8C7F68BD-3CA5-46AD-B263-BFD851AB407C}" type="sibTrans" cxnId="{499FED4D-D86C-40D7-BA17-F5EE9872DA1E}">
      <dgm:prSet/>
      <dgm:spPr/>
      <dgm:t>
        <a:bodyPr/>
        <a:lstStyle/>
        <a:p>
          <a:endParaRPr lang="en-AU"/>
        </a:p>
      </dgm:t>
    </dgm:pt>
    <dgm:pt modelId="{32E79758-E9EE-4CB7-98C8-2CC7B5BDA3E6}">
      <dgm:prSet phldrT="[Text]"/>
      <dgm:spPr/>
      <dgm:t>
        <a:bodyPr/>
        <a:lstStyle/>
        <a:p>
          <a:r>
            <a:rPr lang="en-AU" sz="2900" dirty="0"/>
            <a:t>Fax</a:t>
          </a:r>
        </a:p>
      </dgm:t>
    </dgm:pt>
    <dgm:pt modelId="{FE535D1A-74CB-421B-A5EB-FD905956D65C}" type="parTrans" cxnId="{7B535142-EB55-4537-8E4C-2E63CD505DB1}">
      <dgm:prSet/>
      <dgm:spPr/>
      <dgm:t>
        <a:bodyPr/>
        <a:lstStyle/>
        <a:p>
          <a:endParaRPr lang="en-AU"/>
        </a:p>
      </dgm:t>
    </dgm:pt>
    <dgm:pt modelId="{CB3A4F45-73A0-4D8E-864D-D11BD4F78438}" type="sibTrans" cxnId="{7B535142-EB55-4537-8E4C-2E63CD505DB1}">
      <dgm:prSet/>
      <dgm:spPr/>
      <dgm:t>
        <a:bodyPr/>
        <a:lstStyle/>
        <a:p>
          <a:endParaRPr lang="en-AU"/>
        </a:p>
      </dgm:t>
    </dgm:pt>
    <dgm:pt modelId="{CD0821D3-C023-41F6-BB57-0BD0B9ADBA24}">
      <dgm:prSet phldrT="[Text]"/>
      <dgm:spPr>
        <a:solidFill>
          <a:srgbClr val="C00000"/>
        </a:solidFill>
      </dgm:spPr>
      <dgm:t>
        <a:bodyPr/>
        <a:lstStyle/>
        <a:p>
          <a:r>
            <a:rPr lang="en-AU" sz="2800" dirty="0"/>
            <a:t>Automation</a:t>
          </a:r>
        </a:p>
      </dgm:t>
    </dgm:pt>
    <dgm:pt modelId="{1F2A8FFF-5B63-4BA8-8643-C034EF32D850}" type="parTrans" cxnId="{3BDE0E8A-751F-4C5F-8496-83B3AE234DE1}">
      <dgm:prSet/>
      <dgm:spPr/>
      <dgm:t>
        <a:bodyPr/>
        <a:lstStyle/>
        <a:p>
          <a:endParaRPr lang="en-AU"/>
        </a:p>
      </dgm:t>
    </dgm:pt>
    <dgm:pt modelId="{AC13AA60-6F0C-43AD-8DDD-4B230B731998}" type="sibTrans" cxnId="{3BDE0E8A-751F-4C5F-8496-83B3AE234DE1}">
      <dgm:prSet/>
      <dgm:spPr/>
      <dgm:t>
        <a:bodyPr/>
        <a:lstStyle/>
        <a:p>
          <a:endParaRPr lang="en-AU"/>
        </a:p>
      </dgm:t>
    </dgm:pt>
    <dgm:pt modelId="{44AE7D8E-A2D7-48C7-8325-876F771752F8}">
      <dgm:prSet phldrT="[Text]"/>
      <dgm:spPr>
        <a:solidFill>
          <a:srgbClr val="C00000"/>
        </a:solidFill>
      </dgm:spPr>
      <dgm:t>
        <a:bodyPr/>
        <a:lstStyle/>
        <a:p>
          <a:r>
            <a:rPr lang="en-AU" sz="2800" dirty="0"/>
            <a:t>On-demand content</a:t>
          </a:r>
        </a:p>
      </dgm:t>
    </dgm:pt>
    <dgm:pt modelId="{C5C02F95-B68E-441B-AB96-2DEC1CD0F19A}" type="parTrans" cxnId="{7F0EBACB-C6B4-4979-BD5D-B0F2C2B824E2}">
      <dgm:prSet/>
      <dgm:spPr/>
    </dgm:pt>
    <dgm:pt modelId="{EE107235-A2E5-43AC-A06C-87741FBC794C}" type="sibTrans" cxnId="{7F0EBACB-C6B4-4979-BD5D-B0F2C2B824E2}">
      <dgm:prSet/>
      <dgm:spPr/>
    </dgm:pt>
    <dgm:pt modelId="{D4964B65-D5FB-4366-B732-0833F1E7FA72}">
      <dgm:prSet phldrT="[Text]"/>
      <dgm:spPr/>
      <dgm:t>
        <a:bodyPr/>
        <a:lstStyle/>
        <a:p>
          <a:r>
            <a:rPr lang="en-AU" sz="2900" dirty="0"/>
            <a:t>Print</a:t>
          </a:r>
        </a:p>
      </dgm:t>
    </dgm:pt>
    <dgm:pt modelId="{FDCFC31B-906D-45A2-A705-AF614F9F34A8}" type="parTrans" cxnId="{382E7E86-0FED-47E9-9B7E-2B8497023FF9}">
      <dgm:prSet/>
      <dgm:spPr/>
    </dgm:pt>
    <dgm:pt modelId="{AE1A9D5C-56D4-4426-888D-75306867C1EE}" type="sibTrans" cxnId="{382E7E86-0FED-47E9-9B7E-2B8497023FF9}">
      <dgm:prSet/>
      <dgm:spPr/>
    </dgm:pt>
    <dgm:pt modelId="{D8D6C74E-B8B4-473B-AC5A-AEF68AEC2F97}">
      <dgm:prSet phldrT="[Text]"/>
      <dgm:spPr>
        <a:solidFill>
          <a:schemeClr val="accent5">
            <a:lumMod val="75000"/>
          </a:schemeClr>
        </a:solidFill>
      </dgm:spPr>
      <dgm:t>
        <a:bodyPr/>
        <a:lstStyle/>
        <a:p>
          <a:r>
            <a:rPr lang="en-AU" sz="2800" dirty="0"/>
            <a:t>Online content</a:t>
          </a:r>
        </a:p>
      </dgm:t>
    </dgm:pt>
    <dgm:pt modelId="{963A250C-E256-4E5C-8ABA-37DB1590FFB5}" type="parTrans" cxnId="{9B9838EA-E154-43B9-AE31-778A37DBFD2C}">
      <dgm:prSet/>
      <dgm:spPr/>
    </dgm:pt>
    <dgm:pt modelId="{39D7959E-E5D5-41BC-8430-83F32ABF8C63}" type="sibTrans" cxnId="{9B9838EA-E154-43B9-AE31-778A37DBFD2C}">
      <dgm:prSet/>
      <dgm:spPr/>
    </dgm:pt>
    <dgm:pt modelId="{3E37EAC3-86E8-416A-96EE-BB908BDDDD4D}">
      <dgm:prSet phldrT="[Text]"/>
      <dgm:spPr>
        <a:solidFill>
          <a:srgbClr val="C00000"/>
        </a:solidFill>
      </dgm:spPr>
      <dgm:t>
        <a:bodyPr/>
        <a:lstStyle/>
        <a:p>
          <a:r>
            <a:rPr lang="en-AU" sz="2800" dirty="0"/>
            <a:t>Voice bots</a:t>
          </a:r>
        </a:p>
      </dgm:t>
    </dgm:pt>
    <dgm:pt modelId="{26EEA091-13B0-459D-9216-CA4F424B3A79}" type="parTrans" cxnId="{BF7E533B-32F8-4CE8-90C1-A393BBBA5705}">
      <dgm:prSet/>
      <dgm:spPr/>
    </dgm:pt>
    <dgm:pt modelId="{8D5C67F9-4D24-44BC-A261-7550CDCDE92E}" type="sibTrans" cxnId="{BF7E533B-32F8-4CE8-90C1-A393BBBA5705}">
      <dgm:prSet/>
      <dgm:spPr/>
    </dgm:pt>
    <dgm:pt modelId="{8AF8FD17-19B7-403F-86CD-53A4C903CCDC}" type="pres">
      <dgm:prSet presAssocID="{3ADBDAC6-FCD6-4974-B5DD-E4EE6C8DC29D}" presName="Name0" presStyleCnt="0">
        <dgm:presLayoutVars>
          <dgm:dir/>
          <dgm:resizeHandles val="exact"/>
        </dgm:presLayoutVars>
      </dgm:prSet>
      <dgm:spPr/>
    </dgm:pt>
    <dgm:pt modelId="{1D55E7AE-C634-4393-84D9-5425F27AB7E3}" type="pres">
      <dgm:prSet presAssocID="{EACFF359-77D8-485B-AAF8-C78D4DF0729B}" presName="node" presStyleLbl="node1" presStyleIdx="0" presStyleCnt="3">
        <dgm:presLayoutVars>
          <dgm:bulletEnabled val="1"/>
        </dgm:presLayoutVars>
      </dgm:prSet>
      <dgm:spPr/>
    </dgm:pt>
    <dgm:pt modelId="{85113655-DDC9-47D5-A634-56C4FE477C75}" type="pres">
      <dgm:prSet presAssocID="{7C025BF0-431A-42D5-B233-218942F0C557}" presName="sibTrans" presStyleCnt="0"/>
      <dgm:spPr/>
    </dgm:pt>
    <dgm:pt modelId="{B3290588-700A-4C33-BFB9-B7AF43D7C770}" type="pres">
      <dgm:prSet presAssocID="{1D31615E-4D4B-4B31-B67B-D8295C32141C}" presName="node" presStyleLbl="node1" presStyleIdx="1" presStyleCnt="3">
        <dgm:presLayoutVars>
          <dgm:bulletEnabled val="1"/>
        </dgm:presLayoutVars>
      </dgm:prSet>
      <dgm:spPr/>
    </dgm:pt>
    <dgm:pt modelId="{00A83399-08E4-411A-8A8D-4C730C148EBA}" type="pres">
      <dgm:prSet presAssocID="{A8AFBF4E-5E73-443A-B652-E7030D9C19FA}" presName="sibTrans" presStyleCnt="0"/>
      <dgm:spPr/>
    </dgm:pt>
    <dgm:pt modelId="{B4C81B24-9656-4218-9F49-EC07B55C29C0}" type="pres">
      <dgm:prSet presAssocID="{19E2AE07-3B10-403E-B0BD-85A2C636B984}" presName="node" presStyleLbl="node1" presStyleIdx="2" presStyleCnt="3">
        <dgm:presLayoutVars>
          <dgm:bulletEnabled val="1"/>
        </dgm:presLayoutVars>
      </dgm:prSet>
      <dgm:spPr/>
    </dgm:pt>
  </dgm:ptLst>
  <dgm:cxnLst>
    <dgm:cxn modelId="{8DD23001-40FB-4C42-95EA-DBC4D05832D1}" type="presOf" srcId="{19E2AE07-3B10-403E-B0BD-85A2C636B984}" destId="{B4C81B24-9656-4218-9F49-EC07B55C29C0}" srcOrd="0" destOrd="0" presId="urn:microsoft.com/office/officeart/2005/8/layout/hList6"/>
    <dgm:cxn modelId="{95B59715-378D-4DCD-BFC0-1925D9FFB6B7}" srcId="{EACFF359-77D8-485B-AAF8-C78D4DF0729B}" destId="{33F06075-E415-41F4-8ED3-552355D06BD7}" srcOrd="1" destOrd="0" parTransId="{5D1C464E-04F6-4002-80F7-417B1B0B46DC}" sibTransId="{2438A193-8AF7-477D-BC19-D2114438F8E3}"/>
    <dgm:cxn modelId="{4B658C1C-443E-40DE-A7BD-0FCCCE6D0505}" type="presOf" srcId="{F657D422-ED90-4389-B42B-BF8FF681D2A4}" destId="{1D55E7AE-C634-4393-84D9-5425F27AB7E3}" srcOrd="0" destOrd="3" presId="urn:microsoft.com/office/officeart/2005/8/layout/hList6"/>
    <dgm:cxn modelId="{29300722-912F-4043-9B39-5D22947CDE1F}" srcId="{EACFF359-77D8-485B-AAF8-C78D4DF0729B}" destId="{D7AEC8E1-4512-4523-95F1-36F463B84785}" srcOrd="0" destOrd="0" parTransId="{792CE45F-78D2-4E6F-85DA-FDF09226A771}" sibTransId="{C779792C-5644-4CD8-BB0C-153EA47B63CC}"/>
    <dgm:cxn modelId="{4AEA9728-64C3-452A-8864-E6022E32EF8B}" type="presOf" srcId="{C262B451-D9DD-4E95-BD5F-7BE8605669FE}" destId="{B3290588-700A-4C33-BFB9-B7AF43D7C770}" srcOrd="0" destOrd="4" presId="urn:microsoft.com/office/officeart/2005/8/layout/hList6"/>
    <dgm:cxn modelId="{71A22332-7A3C-49C6-93FC-44EF191F724A}" type="presOf" srcId="{D8D6C74E-B8B4-473B-AC5A-AEF68AEC2F97}" destId="{B3290588-700A-4C33-BFB9-B7AF43D7C770}" srcOrd="0" destOrd="5" presId="urn:microsoft.com/office/officeart/2005/8/layout/hList6"/>
    <dgm:cxn modelId="{8A90F235-2B71-4442-9C84-EC094FABCCE2}" type="presOf" srcId="{41BF7A41-DEF8-4D1A-AD82-300578149422}" destId="{B3290588-700A-4C33-BFB9-B7AF43D7C770}" srcOrd="0" destOrd="3" presId="urn:microsoft.com/office/officeart/2005/8/layout/hList6"/>
    <dgm:cxn modelId="{FCB43539-F318-4064-A6AE-FF1CFF9FE1E9}" srcId="{3ADBDAC6-FCD6-4974-B5DD-E4EE6C8DC29D}" destId="{EACFF359-77D8-485B-AAF8-C78D4DF0729B}" srcOrd="0" destOrd="0" parTransId="{54A27823-B828-495C-A14A-2E995F4CD9C2}" sibTransId="{7C025BF0-431A-42D5-B233-218942F0C557}"/>
    <dgm:cxn modelId="{BF7E533B-32F8-4CE8-90C1-A393BBBA5705}" srcId="{19E2AE07-3B10-403E-B0BD-85A2C636B984}" destId="{3E37EAC3-86E8-416A-96EE-BB908BDDDD4D}" srcOrd="3" destOrd="0" parTransId="{26EEA091-13B0-459D-9216-CA4F424B3A79}" sibTransId="{8D5C67F9-4D24-44BC-A261-7550CDCDE92E}"/>
    <dgm:cxn modelId="{0B333D3D-3BAA-477D-BFB9-83AFE2FEE885}" type="presOf" srcId="{32E79758-E9EE-4CB7-98C8-2CC7B5BDA3E6}" destId="{1D55E7AE-C634-4393-84D9-5425F27AB7E3}" srcOrd="0" destOrd="4" presId="urn:microsoft.com/office/officeart/2005/8/layout/hList6"/>
    <dgm:cxn modelId="{FBCB5F40-5553-45C1-85BC-7545D80EF6ED}" srcId="{1D31615E-4D4B-4B31-B67B-D8295C32141C}" destId="{41BF7A41-DEF8-4D1A-AD82-300578149422}" srcOrd="2" destOrd="0" parTransId="{B88B8E0E-2A48-491B-8C14-52A01DA4E300}" sibTransId="{EE01B898-D91B-411C-B319-CB8086570728}"/>
    <dgm:cxn modelId="{7B535142-EB55-4537-8E4C-2E63CD505DB1}" srcId="{EACFF359-77D8-485B-AAF8-C78D4DF0729B}" destId="{32E79758-E9EE-4CB7-98C8-2CC7B5BDA3E6}" srcOrd="3" destOrd="0" parTransId="{FE535D1A-74CB-421B-A5EB-FD905956D65C}" sibTransId="{CB3A4F45-73A0-4D8E-864D-D11BD4F78438}"/>
    <dgm:cxn modelId="{C83A1C66-9B3E-473B-9646-79D51AEFC325}" type="presOf" srcId="{3ADBDAC6-FCD6-4974-B5DD-E4EE6C8DC29D}" destId="{8AF8FD17-19B7-403F-86CD-53A4C903CCDC}" srcOrd="0" destOrd="0" presId="urn:microsoft.com/office/officeart/2005/8/layout/hList6"/>
    <dgm:cxn modelId="{DF9E0E47-FA9A-42D7-9B3B-F58FA03062A7}" srcId="{19E2AE07-3B10-403E-B0BD-85A2C636B984}" destId="{CE05497A-6A99-43D8-ABCD-B929137F6BA5}" srcOrd="1" destOrd="0" parTransId="{09A410C3-2A12-4C13-92E2-CF862E30521A}" sibTransId="{8942AE6D-A33C-4412-BD99-BBED07A50739}"/>
    <dgm:cxn modelId="{B8067169-3E61-4F1C-BE66-BA104F70F378}" type="presOf" srcId="{EACFF359-77D8-485B-AAF8-C78D4DF0729B}" destId="{1D55E7AE-C634-4393-84D9-5425F27AB7E3}" srcOrd="0" destOrd="0" presId="urn:microsoft.com/office/officeart/2005/8/layout/hList6"/>
    <dgm:cxn modelId="{8521E76C-74AC-4ABD-95ED-7EB1A90BC51C}" type="presOf" srcId="{D7AEC8E1-4512-4523-95F1-36F463B84785}" destId="{1D55E7AE-C634-4393-84D9-5425F27AB7E3}" srcOrd="0" destOrd="1" presId="urn:microsoft.com/office/officeart/2005/8/layout/hList6"/>
    <dgm:cxn modelId="{499FED4D-D86C-40D7-BA17-F5EE9872DA1E}" srcId="{1D31615E-4D4B-4B31-B67B-D8295C32141C}" destId="{C262B451-D9DD-4E95-BD5F-7BE8605669FE}" srcOrd="3" destOrd="0" parTransId="{1D8650EF-4113-4893-A142-1FEDDDA803AC}" sibTransId="{8C7F68BD-3CA5-46AD-B263-BFD851AB407C}"/>
    <dgm:cxn modelId="{B05BF44E-1F74-4AE2-9CA5-EC569B32789E}" srcId="{19E2AE07-3B10-403E-B0BD-85A2C636B984}" destId="{A171CEA0-D70B-40F0-AB32-718C84DDA2A3}" srcOrd="0" destOrd="0" parTransId="{CA299819-55ED-41B6-ABA9-B23775A5EB80}" sibTransId="{370E9B86-DD6C-47A8-8ABB-D2B4B37B7093}"/>
    <dgm:cxn modelId="{58034078-7E73-4D91-B31A-9160859BF7EE}" type="presOf" srcId="{33F06075-E415-41F4-8ED3-552355D06BD7}" destId="{1D55E7AE-C634-4393-84D9-5425F27AB7E3}" srcOrd="0" destOrd="2" presId="urn:microsoft.com/office/officeart/2005/8/layout/hList6"/>
    <dgm:cxn modelId="{F035B582-F00B-4CA5-8284-296A20EB28F5}" type="presOf" srcId="{1D31615E-4D4B-4B31-B67B-D8295C32141C}" destId="{B3290588-700A-4C33-BFB9-B7AF43D7C770}" srcOrd="0" destOrd="0" presId="urn:microsoft.com/office/officeart/2005/8/layout/hList6"/>
    <dgm:cxn modelId="{382E7E86-0FED-47E9-9B7E-2B8497023FF9}" srcId="{EACFF359-77D8-485B-AAF8-C78D4DF0729B}" destId="{D4964B65-D5FB-4366-B732-0833F1E7FA72}" srcOrd="4" destOrd="0" parTransId="{FDCFC31B-906D-45A2-A705-AF614F9F34A8}" sibTransId="{AE1A9D5C-56D4-4426-888D-75306867C1EE}"/>
    <dgm:cxn modelId="{3BDE0E8A-751F-4C5F-8496-83B3AE234DE1}" srcId="{19E2AE07-3B10-403E-B0BD-85A2C636B984}" destId="{CD0821D3-C023-41F6-BB57-0BD0B9ADBA24}" srcOrd="2" destOrd="0" parTransId="{1F2A8FFF-5B63-4BA8-8643-C034EF32D850}" sibTransId="{AC13AA60-6F0C-43AD-8DDD-4B230B731998}"/>
    <dgm:cxn modelId="{5D035791-2C76-4764-8733-0A0D60634ECA}" srcId="{3ADBDAC6-FCD6-4974-B5DD-E4EE6C8DC29D}" destId="{19E2AE07-3B10-403E-B0BD-85A2C636B984}" srcOrd="2" destOrd="0" parTransId="{5FF02C94-2C7E-49F6-8580-7432683A2A96}" sibTransId="{DF46C8C9-6FC0-4534-87C8-1F9E98C43E09}"/>
    <dgm:cxn modelId="{183A5795-557A-4D93-81E7-7CB1E08CE447}" srcId="{1D31615E-4D4B-4B31-B67B-D8295C32141C}" destId="{04451EDD-DB4C-4109-84D7-A744DDA6811E}" srcOrd="0" destOrd="0" parTransId="{A8410FFA-342A-45A1-94CA-D30AD839A7F9}" sibTransId="{52239C24-DD6E-4533-9245-ECED886E7161}"/>
    <dgm:cxn modelId="{AC5AE59D-2BE3-46A0-A88F-0C099CBBAD36}" type="presOf" srcId="{CD0821D3-C023-41F6-BB57-0BD0B9ADBA24}" destId="{B4C81B24-9656-4218-9F49-EC07B55C29C0}" srcOrd="0" destOrd="3" presId="urn:microsoft.com/office/officeart/2005/8/layout/hList6"/>
    <dgm:cxn modelId="{79B233A6-8789-48B7-ABA7-935AB809A428}" type="presOf" srcId="{04451EDD-DB4C-4109-84D7-A744DDA6811E}" destId="{B3290588-700A-4C33-BFB9-B7AF43D7C770}" srcOrd="0" destOrd="1" presId="urn:microsoft.com/office/officeart/2005/8/layout/hList6"/>
    <dgm:cxn modelId="{79A827A9-4AE5-4453-A7D2-01599C9215EC}" srcId="{3ADBDAC6-FCD6-4974-B5DD-E4EE6C8DC29D}" destId="{1D31615E-4D4B-4B31-B67B-D8295C32141C}" srcOrd="1" destOrd="0" parTransId="{245EECD0-35D3-407A-83CB-A0866685259D}" sibTransId="{A8AFBF4E-5E73-443A-B652-E7030D9C19FA}"/>
    <dgm:cxn modelId="{CAF12DBB-72DF-499B-B5CE-DCFB28221FD2}" srcId="{1D31615E-4D4B-4B31-B67B-D8295C32141C}" destId="{901DD3CA-0F43-4618-8F23-857E0C59E599}" srcOrd="1" destOrd="0" parTransId="{A0F036AA-10E1-430A-8ED9-AF8E19F61096}" sibTransId="{645CBE62-CA94-4736-A122-EB842155C737}"/>
    <dgm:cxn modelId="{28F1B2BC-01E1-43F7-A764-5A13A5A8DD3E}" type="presOf" srcId="{CE05497A-6A99-43D8-ABCD-B929137F6BA5}" destId="{B4C81B24-9656-4218-9F49-EC07B55C29C0}" srcOrd="0" destOrd="2" presId="urn:microsoft.com/office/officeart/2005/8/layout/hList6"/>
    <dgm:cxn modelId="{7F0EBACB-C6B4-4979-BD5D-B0F2C2B824E2}" srcId="{19E2AE07-3B10-403E-B0BD-85A2C636B984}" destId="{44AE7D8E-A2D7-48C7-8325-876F771752F8}" srcOrd="4" destOrd="0" parTransId="{C5C02F95-B68E-441B-AB96-2DEC1CD0F19A}" sibTransId="{EE107235-A2E5-43AC-A06C-87741FBC794C}"/>
    <dgm:cxn modelId="{DD5A5DD0-5605-4B7D-960E-B9754665CB16}" type="presOf" srcId="{D4964B65-D5FB-4366-B732-0833F1E7FA72}" destId="{1D55E7AE-C634-4393-84D9-5425F27AB7E3}" srcOrd="0" destOrd="5" presId="urn:microsoft.com/office/officeart/2005/8/layout/hList6"/>
    <dgm:cxn modelId="{25FA63D5-D92A-420A-9DE0-FBD0C1FECC49}" type="presOf" srcId="{3E37EAC3-86E8-416A-96EE-BB908BDDDD4D}" destId="{B4C81B24-9656-4218-9F49-EC07B55C29C0}" srcOrd="0" destOrd="4" presId="urn:microsoft.com/office/officeart/2005/8/layout/hList6"/>
    <dgm:cxn modelId="{E80971E6-16FB-482F-8666-A708F8CA7ECF}" srcId="{EACFF359-77D8-485B-AAF8-C78D4DF0729B}" destId="{F657D422-ED90-4389-B42B-BF8FF681D2A4}" srcOrd="2" destOrd="0" parTransId="{D0860F36-1DF3-42DB-8587-58B0D3EB96CB}" sibTransId="{62C66A38-F33A-4640-8037-65073869D3B6}"/>
    <dgm:cxn modelId="{15FCE2E6-0F3B-4278-B868-8733DFE0D36F}" type="presOf" srcId="{44AE7D8E-A2D7-48C7-8325-876F771752F8}" destId="{B4C81B24-9656-4218-9F49-EC07B55C29C0}" srcOrd="0" destOrd="5" presId="urn:microsoft.com/office/officeart/2005/8/layout/hList6"/>
    <dgm:cxn modelId="{9B9838EA-E154-43B9-AE31-778A37DBFD2C}" srcId="{1D31615E-4D4B-4B31-B67B-D8295C32141C}" destId="{D8D6C74E-B8B4-473B-AC5A-AEF68AEC2F97}" srcOrd="4" destOrd="0" parTransId="{963A250C-E256-4E5C-8ABA-37DB1590FFB5}" sibTransId="{39D7959E-E5D5-41BC-8430-83F32ABF8C63}"/>
    <dgm:cxn modelId="{E0259CEE-2F6C-4F93-AC08-DEEBAA6A4B5C}" type="presOf" srcId="{901DD3CA-0F43-4618-8F23-857E0C59E599}" destId="{B3290588-700A-4C33-BFB9-B7AF43D7C770}" srcOrd="0" destOrd="2" presId="urn:microsoft.com/office/officeart/2005/8/layout/hList6"/>
    <dgm:cxn modelId="{9F5847F9-B5E0-46C8-A8BB-41299F09FE27}" type="presOf" srcId="{A171CEA0-D70B-40F0-AB32-718C84DDA2A3}" destId="{B4C81B24-9656-4218-9F49-EC07B55C29C0}" srcOrd="0" destOrd="1" presId="urn:microsoft.com/office/officeart/2005/8/layout/hList6"/>
    <dgm:cxn modelId="{0C43B1DE-58E6-4506-BFB6-854B28B06847}" type="presParOf" srcId="{8AF8FD17-19B7-403F-86CD-53A4C903CCDC}" destId="{1D55E7AE-C634-4393-84D9-5425F27AB7E3}" srcOrd="0" destOrd="0" presId="urn:microsoft.com/office/officeart/2005/8/layout/hList6"/>
    <dgm:cxn modelId="{33F61338-F112-4279-9530-21D78A9D5F3E}" type="presParOf" srcId="{8AF8FD17-19B7-403F-86CD-53A4C903CCDC}" destId="{85113655-DDC9-47D5-A634-56C4FE477C75}" srcOrd="1" destOrd="0" presId="urn:microsoft.com/office/officeart/2005/8/layout/hList6"/>
    <dgm:cxn modelId="{7152D46E-C0CB-42DC-BD59-E830B3B18915}" type="presParOf" srcId="{8AF8FD17-19B7-403F-86CD-53A4C903CCDC}" destId="{B3290588-700A-4C33-BFB9-B7AF43D7C770}" srcOrd="2" destOrd="0" presId="urn:microsoft.com/office/officeart/2005/8/layout/hList6"/>
    <dgm:cxn modelId="{DD1E9A31-9C55-4944-8696-6E616307118B}" type="presParOf" srcId="{8AF8FD17-19B7-403F-86CD-53A4C903CCDC}" destId="{00A83399-08E4-411A-8A8D-4C730C148EBA}" srcOrd="3" destOrd="0" presId="urn:microsoft.com/office/officeart/2005/8/layout/hList6"/>
    <dgm:cxn modelId="{E7C2326B-031D-4A92-BBDC-98D8D1AF6283}" type="presParOf" srcId="{8AF8FD17-19B7-403F-86CD-53A4C903CCDC}" destId="{B4C81B24-9656-4218-9F49-EC07B55C29C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5E7AE-C634-4393-84D9-5425F27AB7E3}">
      <dsp:nvSpPr>
        <dsp:cNvPr id="0" name=""/>
        <dsp:cNvSpPr/>
      </dsp:nvSpPr>
      <dsp:spPr>
        <a:xfrm rot="16200000">
          <a:off x="-1418497" y="1419489"/>
          <a:ext cx="5418667" cy="257968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AU" sz="3200" b="1" kern="1200" dirty="0"/>
            <a:t>Traditional</a:t>
          </a:r>
        </a:p>
        <a:p>
          <a:pPr marL="285750" lvl="1" indent="-285750" algn="l" defTabSz="1289050">
            <a:lnSpc>
              <a:spcPct val="90000"/>
            </a:lnSpc>
            <a:spcBef>
              <a:spcPct val="0"/>
            </a:spcBef>
            <a:spcAft>
              <a:spcPct val="15000"/>
            </a:spcAft>
            <a:buChar char="•"/>
          </a:pPr>
          <a:r>
            <a:rPr lang="en-AU" sz="2900" kern="1200" dirty="0"/>
            <a:t>Mail</a:t>
          </a:r>
        </a:p>
        <a:p>
          <a:pPr marL="285750" lvl="1" indent="-285750" algn="l" defTabSz="1289050">
            <a:lnSpc>
              <a:spcPct val="90000"/>
            </a:lnSpc>
            <a:spcBef>
              <a:spcPct val="0"/>
            </a:spcBef>
            <a:spcAft>
              <a:spcPct val="15000"/>
            </a:spcAft>
            <a:buChar char="•"/>
          </a:pPr>
          <a:r>
            <a:rPr lang="en-AU" sz="2900" kern="1200" dirty="0"/>
            <a:t>In-person</a:t>
          </a:r>
        </a:p>
        <a:p>
          <a:pPr marL="285750" lvl="1" indent="-285750" algn="l" defTabSz="1289050">
            <a:lnSpc>
              <a:spcPct val="90000"/>
            </a:lnSpc>
            <a:spcBef>
              <a:spcPct val="0"/>
            </a:spcBef>
            <a:spcAft>
              <a:spcPct val="15000"/>
            </a:spcAft>
            <a:buChar char="•"/>
          </a:pPr>
          <a:r>
            <a:rPr lang="en-AU" sz="2900" kern="1200" dirty="0"/>
            <a:t>Telephone</a:t>
          </a:r>
        </a:p>
        <a:p>
          <a:pPr marL="285750" lvl="1" indent="-285750" algn="l" defTabSz="1289050">
            <a:lnSpc>
              <a:spcPct val="90000"/>
            </a:lnSpc>
            <a:spcBef>
              <a:spcPct val="0"/>
            </a:spcBef>
            <a:spcAft>
              <a:spcPct val="15000"/>
            </a:spcAft>
            <a:buChar char="•"/>
          </a:pPr>
          <a:r>
            <a:rPr lang="en-AU" sz="2900" kern="1200" dirty="0"/>
            <a:t>Fax</a:t>
          </a:r>
        </a:p>
        <a:p>
          <a:pPr marL="285750" lvl="1" indent="-285750" algn="l" defTabSz="1289050">
            <a:lnSpc>
              <a:spcPct val="90000"/>
            </a:lnSpc>
            <a:spcBef>
              <a:spcPct val="0"/>
            </a:spcBef>
            <a:spcAft>
              <a:spcPct val="15000"/>
            </a:spcAft>
            <a:buChar char="•"/>
          </a:pPr>
          <a:r>
            <a:rPr lang="en-AU" sz="2900" kern="1200" dirty="0"/>
            <a:t>Print</a:t>
          </a:r>
        </a:p>
      </dsp:txBody>
      <dsp:txXfrm rot="5400000">
        <a:off x="993" y="1083732"/>
        <a:ext cx="2579687" cy="3251201"/>
      </dsp:txXfrm>
    </dsp:sp>
    <dsp:sp modelId="{B3290588-700A-4C33-BFB9-B7AF43D7C770}">
      <dsp:nvSpPr>
        <dsp:cNvPr id="0" name=""/>
        <dsp:cNvSpPr/>
      </dsp:nvSpPr>
      <dsp:spPr>
        <a:xfrm rot="16200000">
          <a:off x="1354666" y="1419489"/>
          <a:ext cx="5418667" cy="2579687"/>
        </a:xfrm>
        <a:prstGeom prst="flowChartManualOperation">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AU" sz="3200" b="1" kern="1200" dirty="0"/>
            <a:t>Internet</a:t>
          </a:r>
        </a:p>
        <a:p>
          <a:pPr marL="285750" lvl="1" indent="-285750" algn="l" defTabSz="1244600">
            <a:lnSpc>
              <a:spcPct val="90000"/>
            </a:lnSpc>
            <a:spcBef>
              <a:spcPct val="0"/>
            </a:spcBef>
            <a:spcAft>
              <a:spcPct val="15000"/>
            </a:spcAft>
            <a:buChar char="•"/>
          </a:pPr>
          <a:r>
            <a:rPr lang="en-AU" sz="2800" kern="1200" dirty="0"/>
            <a:t>Email</a:t>
          </a:r>
        </a:p>
        <a:p>
          <a:pPr marL="285750" lvl="1" indent="-285750" algn="l" defTabSz="1244600">
            <a:lnSpc>
              <a:spcPct val="90000"/>
            </a:lnSpc>
            <a:spcBef>
              <a:spcPct val="0"/>
            </a:spcBef>
            <a:spcAft>
              <a:spcPct val="15000"/>
            </a:spcAft>
            <a:buChar char="•"/>
          </a:pPr>
          <a:r>
            <a:rPr lang="en-AU" sz="2800" kern="1200" dirty="0"/>
            <a:t>Web forms</a:t>
          </a:r>
        </a:p>
        <a:p>
          <a:pPr marL="285750" lvl="1" indent="-285750" algn="l" defTabSz="1244600">
            <a:lnSpc>
              <a:spcPct val="90000"/>
            </a:lnSpc>
            <a:spcBef>
              <a:spcPct val="0"/>
            </a:spcBef>
            <a:spcAft>
              <a:spcPct val="15000"/>
            </a:spcAft>
            <a:buChar char="•"/>
          </a:pPr>
          <a:r>
            <a:rPr lang="en-AU" sz="2800" kern="1200" dirty="0"/>
            <a:t>Mobile apps</a:t>
          </a:r>
        </a:p>
        <a:p>
          <a:pPr marL="285750" lvl="1" indent="-285750" algn="l" defTabSz="1244600">
            <a:lnSpc>
              <a:spcPct val="90000"/>
            </a:lnSpc>
            <a:spcBef>
              <a:spcPct val="0"/>
            </a:spcBef>
            <a:spcAft>
              <a:spcPct val="15000"/>
            </a:spcAft>
            <a:buChar char="•"/>
          </a:pPr>
          <a:r>
            <a:rPr lang="en-AU" sz="2800" kern="1200" dirty="0"/>
            <a:t>Social media</a:t>
          </a:r>
        </a:p>
        <a:p>
          <a:pPr marL="285750" lvl="1" indent="-285750" algn="l" defTabSz="1244600">
            <a:lnSpc>
              <a:spcPct val="90000"/>
            </a:lnSpc>
            <a:spcBef>
              <a:spcPct val="0"/>
            </a:spcBef>
            <a:spcAft>
              <a:spcPct val="15000"/>
            </a:spcAft>
            <a:buChar char="•"/>
          </a:pPr>
          <a:r>
            <a:rPr lang="en-AU" sz="2800" kern="1200" dirty="0"/>
            <a:t>Online content</a:t>
          </a:r>
        </a:p>
      </dsp:txBody>
      <dsp:txXfrm rot="5400000">
        <a:off x="2774156" y="1083732"/>
        <a:ext cx="2579687" cy="3251201"/>
      </dsp:txXfrm>
    </dsp:sp>
    <dsp:sp modelId="{B4C81B24-9656-4218-9F49-EC07B55C29C0}">
      <dsp:nvSpPr>
        <dsp:cNvPr id="0" name=""/>
        <dsp:cNvSpPr/>
      </dsp:nvSpPr>
      <dsp:spPr>
        <a:xfrm rot="16200000">
          <a:off x="4127830" y="1419489"/>
          <a:ext cx="5418667" cy="2579687"/>
        </a:xfrm>
        <a:prstGeom prst="flowChartManualOperati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AU" sz="3200" b="1" kern="1200" dirty="0"/>
            <a:t>Real-time…</a:t>
          </a:r>
        </a:p>
        <a:p>
          <a:pPr marL="285750" lvl="1" indent="-285750" algn="l" defTabSz="1244600">
            <a:lnSpc>
              <a:spcPct val="90000"/>
            </a:lnSpc>
            <a:spcBef>
              <a:spcPct val="0"/>
            </a:spcBef>
            <a:spcAft>
              <a:spcPct val="15000"/>
            </a:spcAft>
            <a:buChar char="•"/>
          </a:pPr>
          <a:r>
            <a:rPr lang="en-AU" sz="2800" kern="1200" dirty="0"/>
            <a:t>Online chat</a:t>
          </a:r>
        </a:p>
        <a:p>
          <a:pPr marL="285750" lvl="1" indent="-285750" algn="l" defTabSz="1244600">
            <a:lnSpc>
              <a:spcPct val="90000"/>
            </a:lnSpc>
            <a:spcBef>
              <a:spcPct val="0"/>
            </a:spcBef>
            <a:spcAft>
              <a:spcPct val="15000"/>
            </a:spcAft>
            <a:buChar char="•"/>
          </a:pPr>
          <a:r>
            <a:rPr lang="en-AU" sz="2800" kern="1200" dirty="0"/>
            <a:t>AI chatbots</a:t>
          </a:r>
        </a:p>
        <a:p>
          <a:pPr marL="285750" lvl="1" indent="-285750" algn="l" defTabSz="1244600">
            <a:lnSpc>
              <a:spcPct val="90000"/>
            </a:lnSpc>
            <a:spcBef>
              <a:spcPct val="0"/>
            </a:spcBef>
            <a:spcAft>
              <a:spcPct val="15000"/>
            </a:spcAft>
            <a:buChar char="•"/>
          </a:pPr>
          <a:r>
            <a:rPr lang="en-AU" sz="2800" kern="1200" dirty="0"/>
            <a:t>Automation</a:t>
          </a:r>
        </a:p>
        <a:p>
          <a:pPr marL="285750" lvl="1" indent="-285750" algn="l" defTabSz="1244600">
            <a:lnSpc>
              <a:spcPct val="90000"/>
            </a:lnSpc>
            <a:spcBef>
              <a:spcPct val="0"/>
            </a:spcBef>
            <a:spcAft>
              <a:spcPct val="15000"/>
            </a:spcAft>
            <a:buChar char="•"/>
          </a:pPr>
          <a:r>
            <a:rPr lang="en-AU" sz="2800" kern="1200" dirty="0"/>
            <a:t>Voice bots</a:t>
          </a:r>
        </a:p>
        <a:p>
          <a:pPr marL="285750" lvl="1" indent="-285750" algn="l" defTabSz="1244600">
            <a:lnSpc>
              <a:spcPct val="90000"/>
            </a:lnSpc>
            <a:spcBef>
              <a:spcPct val="0"/>
            </a:spcBef>
            <a:spcAft>
              <a:spcPct val="15000"/>
            </a:spcAft>
            <a:buChar char="•"/>
          </a:pPr>
          <a:r>
            <a:rPr lang="en-AU" sz="2800" kern="1200" dirty="0"/>
            <a:t>On-demand content</a:t>
          </a:r>
        </a:p>
      </dsp:txBody>
      <dsp:txXfrm rot="5400000">
        <a:off x="5547320" y="1083732"/>
        <a:ext cx="2579687" cy="325120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8E6B935-BE66-4EF0-9600-AC1270BA0A2D}" type="datetimeFigureOut">
              <a:rPr lang="en-AU" smtClean="0"/>
              <a:t>28/10/2019</a:t>
            </a:fld>
            <a:endParaRPr lang="en-AU"/>
          </a:p>
        </p:txBody>
      </p:sp>
      <p:sp>
        <p:nvSpPr>
          <p:cNvPr id="4" name="Slide Image Placeholder 3"/>
          <p:cNvSpPr>
            <a:spLocks noGrp="1" noRot="1" noChangeAspect="1"/>
          </p:cNvSpPr>
          <p:nvPr>
            <p:ph type="sldImg" idx="2"/>
          </p:nvPr>
        </p:nvSpPr>
        <p:spPr>
          <a:xfrm>
            <a:off x="228600" y="744538"/>
            <a:ext cx="3467100" cy="19510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2774526"/>
            <a:ext cx="5438140" cy="6407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0D7BE76-115B-4B0A-B7E3-18C974E3B344}" type="slidenum">
              <a:rPr lang="en-AU" smtClean="0"/>
              <a:t>‹#›</a:t>
            </a:fld>
            <a:endParaRPr lang="en-AU"/>
          </a:p>
        </p:txBody>
      </p:sp>
    </p:spTree>
    <p:extLst>
      <p:ext uri="{BB962C8B-B14F-4D97-AF65-F5344CB8AC3E}">
        <p14:creationId xmlns:p14="http://schemas.microsoft.com/office/powerpoint/2010/main" val="3121312132"/>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3" y="744538"/>
            <a:ext cx="3606800" cy="2030412"/>
          </a:xfrm>
        </p:spPr>
      </p:sp>
      <p:sp>
        <p:nvSpPr>
          <p:cNvPr id="3" name="Notes Placeholder 2"/>
          <p:cNvSpPr>
            <a:spLocks noGrp="1"/>
          </p:cNvSpPr>
          <p:nvPr>
            <p:ph type="body" idx="1"/>
          </p:nvPr>
        </p:nvSpPr>
        <p:spPr>
          <a:xfrm>
            <a:off x="679768" y="2930868"/>
            <a:ext cx="5438140" cy="6251272"/>
          </a:xfrm>
        </p:spPr>
        <p:txBody>
          <a:bodyPr/>
          <a:lstStyle/>
          <a:p>
            <a:r>
              <a:rPr lang="en-AU" sz="1600" dirty="0"/>
              <a:t>Good morning, I’m Clayton from Adelaide</a:t>
            </a:r>
          </a:p>
          <a:p>
            <a:endParaRPr lang="en-AU" sz="1600" dirty="0"/>
          </a:p>
          <a:p>
            <a:r>
              <a:rPr lang="en-AU" sz="1600" dirty="0"/>
              <a:t>How many of you have been to Adelaide in the last twelve months?  Hands up please…</a:t>
            </a:r>
          </a:p>
        </p:txBody>
      </p:sp>
      <p:sp>
        <p:nvSpPr>
          <p:cNvPr id="4" name="Slide Number Placeholder 3"/>
          <p:cNvSpPr>
            <a:spLocks noGrp="1"/>
          </p:cNvSpPr>
          <p:nvPr>
            <p:ph type="sldNum" sz="quarter" idx="5"/>
          </p:nvPr>
        </p:nvSpPr>
        <p:spPr/>
        <p:txBody>
          <a:bodyPr/>
          <a:lstStyle/>
          <a:p>
            <a:fld id="{70D7BE76-115B-4B0A-B7E3-18C974E3B344}" type="slidenum">
              <a:rPr lang="en-AU" smtClean="0"/>
              <a:t>1</a:t>
            </a:fld>
            <a:endParaRPr lang="en-AU"/>
          </a:p>
        </p:txBody>
      </p:sp>
    </p:spTree>
    <p:extLst>
      <p:ext uri="{BB962C8B-B14F-4D97-AF65-F5344CB8AC3E}">
        <p14:creationId xmlns:p14="http://schemas.microsoft.com/office/powerpoint/2010/main" val="65436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r>
              <a:rPr lang="en-AU" dirty="0"/>
              <a:t>But hang on, don’t people hate talking to robots?</a:t>
            </a:r>
          </a:p>
          <a:p>
            <a:br>
              <a:rPr lang="en-AU" dirty="0"/>
            </a:br>
            <a:r>
              <a:rPr lang="en-AU" dirty="0"/>
              <a:t>On the phone - yes.</a:t>
            </a:r>
          </a:p>
          <a:p>
            <a:br>
              <a:rPr lang="en-AU" dirty="0"/>
            </a:br>
            <a:r>
              <a:rPr lang="en-AU" dirty="0"/>
              <a:t>But online, it’s more accepted, particularly if you’re getting the answer you need immediately.</a:t>
            </a:r>
          </a:p>
          <a:p>
            <a:br>
              <a:rPr lang="en-AU" dirty="0"/>
            </a:br>
            <a:r>
              <a:rPr lang="en-AU" dirty="0"/>
              <a:t>And just a note on the phones...telephones remain important for us Gen </a:t>
            </a:r>
            <a:r>
              <a:rPr lang="en-AU" dirty="0" err="1"/>
              <a:t>Xs</a:t>
            </a:r>
            <a:r>
              <a:rPr lang="en-AU" dirty="0"/>
              <a:t> and Baby Boomers, but how many 18 year </a:t>
            </a:r>
            <a:r>
              <a:rPr lang="en-AU" dirty="0" err="1"/>
              <a:t>olds</a:t>
            </a:r>
            <a:r>
              <a:rPr lang="en-AU" dirty="0"/>
              <a:t> actually use the phone function on their mobile phone?  </a:t>
            </a:r>
          </a:p>
          <a:p>
            <a:endParaRPr lang="en-AU" dirty="0"/>
          </a:p>
          <a:p>
            <a:r>
              <a:rPr lang="en-AU" dirty="0"/>
              <a:t>All of </a:t>
            </a:r>
            <a:r>
              <a:rPr lang="en-AU" b="1" dirty="0"/>
              <a:t>their</a:t>
            </a:r>
            <a:r>
              <a:rPr lang="en-AU" dirty="0"/>
              <a:t> communication is done through social media and messaging.  It takes </a:t>
            </a:r>
            <a:r>
              <a:rPr lang="en-AU" b="1" dirty="0"/>
              <a:t>far</a:t>
            </a:r>
            <a:r>
              <a:rPr lang="en-AU" dirty="0"/>
              <a:t> too long to actually call somebody up - that’s so 1990s, right?</a:t>
            </a:r>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10</a:t>
            </a:fld>
            <a:endParaRPr lang="en-AU"/>
          </a:p>
        </p:txBody>
      </p:sp>
    </p:spTree>
    <p:extLst>
      <p:ext uri="{BB962C8B-B14F-4D97-AF65-F5344CB8AC3E}">
        <p14:creationId xmlns:p14="http://schemas.microsoft.com/office/powerpoint/2010/main" val="304498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r>
              <a:rPr lang="en-AU" dirty="0"/>
              <a:t>The advantages of chatbots for our organisations are fairly clear:</a:t>
            </a:r>
          </a:p>
          <a:p>
            <a:br>
              <a:rPr lang="en-AU" dirty="0"/>
            </a:br>
            <a:r>
              <a:rPr lang="en-AU" dirty="0"/>
              <a:t>• 24/7, 365 days a year</a:t>
            </a:r>
          </a:p>
          <a:p>
            <a:endParaRPr lang="en-AU" dirty="0"/>
          </a:p>
          <a:p>
            <a:r>
              <a:rPr lang="en-AU" dirty="0"/>
              <a:t>• Instantaneous response to the customer</a:t>
            </a:r>
          </a:p>
          <a:p>
            <a:endParaRPr lang="en-AU" dirty="0"/>
          </a:p>
          <a:p>
            <a:r>
              <a:rPr lang="en-AU" dirty="0"/>
              <a:t>• Customers can access on their mobile phone</a:t>
            </a:r>
          </a:p>
          <a:p>
            <a:endParaRPr lang="en-AU" dirty="0"/>
          </a:p>
          <a:p>
            <a:r>
              <a:rPr lang="en-AU" dirty="0"/>
              <a:t>• Routine enquiries can be handled quickly and easily</a:t>
            </a:r>
          </a:p>
          <a:p>
            <a:endParaRPr lang="en-AU" dirty="0"/>
          </a:p>
          <a:p>
            <a:r>
              <a:rPr lang="en-AU" dirty="0"/>
              <a:t>• Staff who were previously responding to this routine enquiries can be assigned to more complex and more fulfilling duties</a:t>
            </a:r>
          </a:p>
          <a:p>
            <a:endParaRPr lang="en-AU" dirty="0"/>
          </a:p>
          <a:p>
            <a:r>
              <a:rPr lang="en-AU" dirty="0"/>
              <a:t>• Potential long-term cost savings…and this leads me to the change management requirements of heading down the chatbot path…</a:t>
            </a:r>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11</a:t>
            </a:fld>
            <a:endParaRPr lang="en-AU"/>
          </a:p>
        </p:txBody>
      </p:sp>
    </p:spTree>
    <p:extLst>
      <p:ext uri="{BB962C8B-B14F-4D97-AF65-F5344CB8AC3E}">
        <p14:creationId xmlns:p14="http://schemas.microsoft.com/office/powerpoint/2010/main" val="398610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endParaRPr lang="en-AU" dirty="0"/>
          </a:p>
          <a:p>
            <a:r>
              <a:rPr lang="en-AU" dirty="0"/>
              <a:t>…particularly if you work in a bureaucratic government organisation like I do, there is:</a:t>
            </a:r>
          </a:p>
          <a:p>
            <a:endParaRPr lang="en-AU" dirty="0"/>
          </a:p>
          <a:p>
            <a:r>
              <a:rPr lang="en-AU" dirty="0"/>
              <a:t>Inherent suspicion around this technology – </a:t>
            </a:r>
            <a:r>
              <a:rPr lang="en-AU" i="1" dirty="0"/>
              <a:t>am I going to be replaced by a bot??</a:t>
            </a:r>
            <a:endParaRPr lang="en-AU" dirty="0"/>
          </a:p>
          <a:p>
            <a:endParaRPr lang="en-AU" dirty="0"/>
          </a:p>
          <a:p>
            <a:r>
              <a:rPr lang="en-AU" dirty="0"/>
              <a:t>Chatbots represent a new, real-time customer service channel that is unfamiliar and daunting for some staff; not everyone’s adept at using chat</a:t>
            </a:r>
          </a:p>
          <a:p>
            <a:endParaRPr lang="en-AU" dirty="0"/>
          </a:p>
          <a:p>
            <a:r>
              <a:rPr lang="en-AU" dirty="0"/>
              <a:t>When you first adopt them, chatbots are often not integrated with existing internal customer service systems – handovers often need to be managed outside of their central system</a:t>
            </a:r>
          </a:p>
          <a:p>
            <a:endParaRPr lang="en-AU" dirty="0"/>
          </a:p>
          <a:p>
            <a:r>
              <a:rPr lang="en-AU" dirty="0"/>
              <a:t>Concern that providing a chatbot will result in an unmanageable flood of enquiries of unhappy people</a:t>
            </a:r>
          </a:p>
          <a:p>
            <a:endParaRPr lang="en-AU" dirty="0"/>
          </a:p>
          <a:p>
            <a:r>
              <a:rPr lang="en-AU" dirty="0"/>
              <a:t>So….</a:t>
            </a:r>
          </a:p>
          <a:p>
            <a:endParaRPr lang="en-AU" dirty="0"/>
          </a:p>
          <a:p>
            <a:r>
              <a:rPr lang="en-AU" dirty="0"/>
              <a:t>It’s important to take a softly, softly experimental approach to avoid treading on too many toes.</a:t>
            </a:r>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12</a:t>
            </a:fld>
            <a:endParaRPr lang="en-AU"/>
          </a:p>
        </p:txBody>
      </p:sp>
    </p:spTree>
    <p:extLst>
      <p:ext uri="{BB962C8B-B14F-4D97-AF65-F5344CB8AC3E}">
        <p14:creationId xmlns:p14="http://schemas.microsoft.com/office/powerpoint/2010/main" val="2577489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Are chatbots are fad or are they the future?</a:t>
            </a:r>
          </a:p>
          <a:p>
            <a:br>
              <a:rPr lang="en-AU" dirty="0"/>
            </a:br>
            <a:r>
              <a:rPr lang="en-AU" dirty="0"/>
              <a:t>Nobody knows for sure, but the indicators suggest that they’re here to stay</a:t>
            </a:r>
          </a:p>
          <a:p>
            <a:br>
              <a:rPr lang="en-AU" dirty="0"/>
            </a:br>
            <a:r>
              <a:rPr lang="en-AU" dirty="0"/>
              <a:t>Organisations that are using them are reporting increased customer satisfaction and a reduction in enquiries through more traditional channels.</a:t>
            </a:r>
          </a:p>
          <a:p>
            <a:br>
              <a:rPr lang="en-AU" dirty="0"/>
            </a:br>
            <a:r>
              <a:rPr lang="en-AU" dirty="0"/>
              <a:t>Gartner predicts that by next year - 2020 - a quarter of customer service organisations will be using chatbot technology, up from 2% in 2017</a:t>
            </a:r>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13</a:t>
            </a:fld>
            <a:endParaRPr lang="en-AU"/>
          </a:p>
        </p:txBody>
      </p:sp>
    </p:spTree>
    <p:extLst>
      <p:ext uri="{BB962C8B-B14F-4D97-AF65-F5344CB8AC3E}">
        <p14:creationId xmlns:p14="http://schemas.microsoft.com/office/powerpoint/2010/main" val="23814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r>
              <a:rPr lang="en-AU" dirty="0"/>
              <a:t>Finally before talking more specifically about our own chatbot, I wanted to share a local example of a successful chatbot.</a:t>
            </a:r>
          </a:p>
          <a:p>
            <a:br>
              <a:rPr lang="en-AU" dirty="0"/>
            </a:br>
            <a:r>
              <a:rPr lang="en-AU" dirty="0"/>
              <a:t>In 2017 a bot created by the organizers of the Australian Open directly outperformed Ticketek in selling tickets for tournament.</a:t>
            </a:r>
          </a:p>
          <a:p>
            <a:br>
              <a:rPr lang="en-AU" dirty="0"/>
            </a:br>
            <a:r>
              <a:rPr lang="en-AU" dirty="0"/>
              <a:t>The bot drove 170 per cent more conversions than Ticketek for a 25x return on investment.</a:t>
            </a:r>
          </a:p>
          <a:p>
            <a:endParaRPr lang="en-AU" dirty="0"/>
          </a:p>
          <a:p>
            <a:r>
              <a:rPr lang="en-AU" dirty="0"/>
              <a:t>Are there repetitive processes is your organisation that you can you can automate like this?</a:t>
            </a:r>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14</a:t>
            </a:fld>
            <a:endParaRPr lang="en-AU"/>
          </a:p>
        </p:txBody>
      </p:sp>
    </p:spTree>
    <p:extLst>
      <p:ext uri="{BB962C8B-B14F-4D97-AF65-F5344CB8AC3E}">
        <p14:creationId xmlns:p14="http://schemas.microsoft.com/office/powerpoint/2010/main" val="2417785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a:xfrm>
            <a:off x="679768" y="2774525"/>
            <a:ext cx="5438140" cy="6654058"/>
          </a:xfrm>
        </p:spPr>
        <p:txBody>
          <a:bodyPr/>
          <a:lstStyle/>
          <a:p>
            <a:r>
              <a:rPr lang="en-AU" dirty="0"/>
              <a:t>So now it’s time to share our chatbot experience to date...</a:t>
            </a:r>
          </a:p>
          <a:p>
            <a:br>
              <a:rPr lang="en-AU" dirty="0"/>
            </a:br>
            <a:r>
              <a:rPr lang="en-AU" dirty="0"/>
              <a:t>Our chatbot story begins back in June 2018 when we were approached by two young entrepreneurs from a </a:t>
            </a:r>
            <a:r>
              <a:rPr lang="en-AU" b="1" dirty="0"/>
              <a:t>small</a:t>
            </a:r>
            <a:r>
              <a:rPr lang="en-AU" dirty="0"/>
              <a:t> Adelaide </a:t>
            </a:r>
            <a:r>
              <a:rPr lang="en-AU" dirty="0" err="1"/>
              <a:t>startup</a:t>
            </a:r>
            <a:r>
              <a:rPr lang="en-AU" dirty="0"/>
              <a:t> company called </a:t>
            </a:r>
            <a:r>
              <a:rPr lang="en-AU" b="1" dirty="0" err="1"/>
              <a:t>Hopstay</a:t>
            </a:r>
            <a:r>
              <a:rPr lang="en-AU" dirty="0"/>
              <a:t>.</a:t>
            </a:r>
          </a:p>
          <a:p>
            <a:br>
              <a:rPr lang="en-AU" dirty="0"/>
            </a:br>
            <a:r>
              <a:rPr lang="en-AU" dirty="0"/>
              <a:t>What was unique about </a:t>
            </a:r>
            <a:r>
              <a:rPr lang="en-AU" dirty="0" err="1"/>
              <a:t>Hopstay</a:t>
            </a:r>
            <a:r>
              <a:rPr lang="en-AU" dirty="0"/>
              <a:t> was the fact they had entered a </a:t>
            </a:r>
            <a:r>
              <a:rPr lang="en-AU" dirty="0" err="1"/>
              <a:t>startup</a:t>
            </a:r>
            <a:r>
              <a:rPr lang="en-AU" dirty="0"/>
              <a:t> competition run by the French Government, and they had been successful in winning a fully-funded, 3-year tenure in Paris to build their business.</a:t>
            </a:r>
          </a:p>
          <a:p>
            <a:endParaRPr lang="en-AU" dirty="0"/>
          </a:p>
          <a:p>
            <a:r>
              <a:rPr lang="en-AU" dirty="0"/>
              <a:t>At the time they approached us, we were undertaking a major redevelopment of the City of Adelaide website and thought that a chatbot might give the site some ‘wow’ factor when we launched, so we took the plunge and built an experimental chatbot.</a:t>
            </a:r>
          </a:p>
          <a:p>
            <a:endParaRPr lang="en-AU" dirty="0"/>
          </a:p>
          <a:p>
            <a:r>
              <a:rPr lang="en-AU" dirty="0"/>
              <a:t>The chatbot is equipped with a number of built-in content functions that I will show you shortly, and it can also respond directly to customer questions.</a:t>
            </a:r>
          </a:p>
          <a:p>
            <a:endParaRPr lang="en-AU" dirty="0"/>
          </a:p>
          <a:p>
            <a:r>
              <a:rPr lang="en-AU" dirty="0"/>
              <a:t>Whilst it can provide answers for just over 130 different customer service questions, it has the ability to handle over 35,000 different ‘utterances’ of those questions – the different ways that those questions are posed.  And being an artificial intelligence engine, it learns with every new customer interaction.</a:t>
            </a:r>
          </a:p>
          <a:p>
            <a:endParaRPr lang="en-AU" dirty="0"/>
          </a:p>
          <a:p>
            <a:r>
              <a:rPr lang="en-AU" dirty="0"/>
              <a:t>Let’s take a look at the video…</a:t>
            </a:r>
          </a:p>
          <a:p>
            <a:endParaRPr lang="en-AU" dirty="0"/>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15</a:t>
            </a:fld>
            <a:endParaRPr lang="en-AU"/>
          </a:p>
        </p:txBody>
      </p:sp>
    </p:spTree>
    <p:extLst>
      <p:ext uri="{BB962C8B-B14F-4D97-AF65-F5344CB8AC3E}">
        <p14:creationId xmlns:p14="http://schemas.microsoft.com/office/powerpoint/2010/main" val="2538742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r>
              <a:rPr lang="en-AU" dirty="0"/>
              <a:t>The chatbot uses Facebook Messenger and you can find it by searching City of Adelaide in the Messenger app on your phone, or it can be accessed via the blue button at the bottom right hand corner on our website. I hope you’ll give it a go!</a:t>
            </a:r>
          </a:p>
          <a:p>
            <a:endParaRPr lang="en-AU" dirty="0"/>
          </a:p>
          <a:p>
            <a:r>
              <a:rPr lang="en-AU" dirty="0"/>
              <a:t>It is by </a:t>
            </a:r>
            <a:r>
              <a:rPr lang="en-AU" b="1" dirty="0"/>
              <a:t>no means</a:t>
            </a:r>
            <a:r>
              <a:rPr lang="en-AU" dirty="0"/>
              <a:t> perfect.  When you give it a shot, you’ll no doubt find a way to break it.  We’re taking a ‘lean </a:t>
            </a:r>
            <a:r>
              <a:rPr lang="en-AU" dirty="0" err="1"/>
              <a:t>startup</a:t>
            </a:r>
            <a:r>
              <a:rPr lang="en-AU" dirty="0"/>
              <a:t>’ approach to the chatbot - that is, we’ve built it very </a:t>
            </a:r>
            <a:r>
              <a:rPr lang="en-AU" b="1" dirty="0"/>
              <a:t>quickly</a:t>
            </a:r>
            <a:r>
              <a:rPr lang="en-AU" dirty="0"/>
              <a:t> and we’ve exposed it to customer feedback as soon as possible.  Our plan is to build, measure and learn, and to continually iterate on its capabilities. Over time, it will get better...</a:t>
            </a:r>
          </a:p>
          <a:p>
            <a:br>
              <a:rPr lang="en-AU" dirty="0"/>
            </a:br>
            <a:r>
              <a:rPr lang="en-AU" b="1" dirty="0"/>
              <a:t>Has it been expensive? </a:t>
            </a:r>
            <a:r>
              <a:rPr lang="en-AU" dirty="0"/>
              <a:t>No, we’ve invested less than $10K so far.</a:t>
            </a:r>
          </a:p>
          <a:p>
            <a:endParaRPr lang="en-AU" b="1" dirty="0"/>
          </a:p>
          <a:p>
            <a:r>
              <a:rPr lang="en-AU" b="1" dirty="0"/>
              <a:t>Has it set the world on fire?  </a:t>
            </a:r>
            <a:r>
              <a:rPr lang="en-AU" dirty="0"/>
              <a:t>I’ll be honest. It hasn’t. At least not yet. About 1,000 people have used the chatbot so far in eight months.  But importantly there’s a growing number of people using it each month.</a:t>
            </a:r>
          </a:p>
          <a:p>
            <a:endParaRPr lang="en-AU" dirty="0"/>
          </a:p>
          <a:p>
            <a:r>
              <a:rPr lang="en-AU" b="1" dirty="0"/>
              <a:t>Have we encountered internal issues?  </a:t>
            </a:r>
            <a:r>
              <a:rPr lang="en-AU" dirty="0"/>
              <a:t>Absolutely. I’m still working with our Customer Service Team to convince them that this is the way to go. </a:t>
            </a:r>
          </a:p>
          <a:p>
            <a:endParaRPr lang="en-AU" dirty="0"/>
          </a:p>
          <a:p>
            <a:endParaRPr lang="en-AU" dirty="0"/>
          </a:p>
          <a:p>
            <a:r>
              <a:rPr lang="en-AU" dirty="0"/>
              <a:t>Finally it would be remiss of me not to mention the sponsor - Hootsuite Inbox is a fantastic interface for handling customer handovers from your chatbot.  These can be routed to Hootsuite and chats can managed directly in the Hootsuite interface!</a:t>
            </a:r>
          </a:p>
          <a:p>
            <a:endParaRPr lang="en-AU" dirty="0"/>
          </a:p>
          <a:p>
            <a:r>
              <a:rPr lang="en-AU" dirty="0"/>
              <a:t>Ladies and gentlemen, thank you for having me.</a:t>
            </a:r>
          </a:p>
          <a:p>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16</a:t>
            </a:fld>
            <a:endParaRPr lang="en-AU"/>
          </a:p>
        </p:txBody>
      </p:sp>
    </p:spTree>
    <p:extLst>
      <p:ext uri="{BB962C8B-B14F-4D97-AF65-F5344CB8AC3E}">
        <p14:creationId xmlns:p14="http://schemas.microsoft.com/office/powerpoint/2010/main" val="338836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r>
              <a:rPr lang="en-AU" dirty="0"/>
              <a:t>But we’re not really hear to talk about Adelaide, as much as I love it</a:t>
            </a:r>
          </a:p>
          <a:p>
            <a:endParaRPr lang="en-AU" dirty="0"/>
          </a:p>
          <a:p>
            <a:r>
              <a:rPr lang="en-AU" dirty="0"/>
              <a:t>We’re here to talk about the future of customer engagement, and my presentation today is about artificial intelligence chatbots</a:t>
            </a:r>
          </a:p>
          <a:p>
            <a:endParaRPr lang="en-AU" dirty="0"/>
          </a:p>
          <a:p>
            <a:r>
              <a:rPr lang="en-AU" dirty="0"/>
              <a:t>At the City of Adelaide we’ve been trialling a chatbot for about 8 months now.</a:t>
            </a:r>
          </a:p>
          <a:p>
            <a:endParaRPr lang="en-AU" dirty="0"/>
          </a:p>
          <a:p>
            <a:r>
              <a:rPr lang="en-AU" dirty="0"/>
              <a:t>Two parts today</a:t>
            </a:r>
          </a:p>
          <a:p>
            <a:endParaRPr lang="en-AU" dirty="0"/>
          </a:p>
          <a:p>
            <a:r>
              <a:rPr lang="en-AU" dirty="0"/>
              <a:t>Firstly, we’ll talk generally about AI and chatbots</a:t>
            </a:r>
          </a:p>
          <a:p>
            <a:endParaRPr lang="en-AU" dirty="0"/>
          </a:p>
          <a:p>
            <a:r>
              <a:rPr lang="en-AU" dirty="0"/>
              <a:t>And then I’ll show you a video demo of our chatbot and provide some insights about our experience to date</a:t>
            </a:r>
          </a:p>
        </p:txBody>
      </p:sp>
      <p:sp>
        <p:nvSpPr>
          <p:cNvPr id="4" name="Slide Number Placeholder 3"/>
          <p:cNvSpPr>
            <a:spLocks noGrp="1"/>
          </p:cNvSpPr>
          <p:nvPr>
            <p:ph type="sldNum" sz="quarter" idx="5"/>
          </p:nvPr>
        </p:nvSpPr>
        <p:spPr/>
        <p:txBody>
          <a:bodyPr/>
          <a:lstStyle/>
          <a:p>
            <a:fld id="{70D7BE76-115B-4B0A-B7E3-18C974E3B344}" type="slidenum">
              <a:rPr lang="en-AU" smtClean="0"/>
              <a:t>2</a:t>
            </a:fld>
            <a:endParaRPr lang="en-AU"/>
          </a:p>
        </p:txBody>
      </p:sp>
    </p:spTree>
    <p:extLst>
      <p:ext uri="{BB962C8B-B14F-4D97-AF65-F5344CB8AC3E}">
        <p14:creationId xmlns:p14="http://schemas.microsoft.com/office/powerpoint/2010/main" val="6565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r>
              <a:rPr lang="en-AU" dirty="0"/>
              <a:t>Let’s get our definitions down pat first…</a:t>
            </a:r>
          </a:p>
          <a:p>
            <a:endParaRPr lang="en-AU" dirty="0"/>
          </a:p>
          <a:p>
            <a:r>
              <a:rPr lang="en-AU" dirty="0"/>
              <a:t>So what is AI?</a:t>
            </a:r>
          </a:p>
          <a:p>
            <a:br>
              <a:rPr lang="en-AU" dirty="0"/>
            </a:br>
            <a:r>
              <a:rPr lang="en-AU" dirty="0"/>
              <a:t>Well according to Wikipedia, AI is: </a:t>
            </a:r>
          </a:p>
          <a:p>
            <a:br>
              <a:rPr lang="en-AU" dirty="0"/>
            </a:br>
            <a:r>
              <a:rPr lang="en-AU" b="1" dirty="0"/>
              <a:t>the gradual accumulation of knowledge and power by computers, ultimately enabling them to overpower their human masters, and effect the destruction of the human race.</a:t>
            </a:r>
            <a:endParaRPr lang="en-AU" dirty="0"/>
          </a:p>
          <a:p>
            <a:br>
              <a:rPr lang="en-AU" dirty="0"/>
            </a:br>
            <a:r>
              <a:rPr lang="en-AU" dirty="0"/>
              <a:t>OK, so that’s not the definition for AI at all...but it’s funny how it’s always the first topic of discussion when talking about AI.  </a:t>
            </a:r>
          </a:p>
          <a:p>
            <a:br>
              <a:rPr lang="en-AU" dirty="0"/>
            </a:br>
            <a:r>
              <a:rPr lang="en-AU" dirty="0"/>
              <a:t>We start talking about some dystopian doomsday scenario</a:t>
            </a:r>
          </a:p>
          <a:p>
            <a:endParaRPr lang="en-AU" dirty="0"/>
          </a:p>
          <a:p>
            <a:r>
              <a:rPr lang="en-AU" dirty="0"/>
              <a:t>where robots control the earth </a:t>
            </a:r>
          </a:p>
          <a:p>
            <a:endParaRPr lang="en-AU" dirty="0"/>
          </a:p>
          <a:p>
            <a:r>
              <a:rPr lang="en-AU" dirty="0"/>
              <a:t>and we’ve all been enslaved </a:t>
            </a:r>
          </a:p>
          <a:p>
            <a:endParaRPr lang="en-AU" dirty="0"/>
          </a:p>
          <a:p>
            <a:r>
              <a:rPr lang="en-AU" dirty="0"/>
              <a:t>and we’re forced to work in salt mines with shackles on our legs.  </a:t>
            </a:r>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3</a:t>
            </a:fld>
            <a:endParaRPr lang="en-AU"/>
          </a:p>
        </p:txBody>
      </p:sp>
    </p:spTree>
    <p:extLst>
      <p:ext uri="{BB962C8B-B14F-4D97-AF65-F5344CB8AC3E}">
        <p14:creationId xmlns:p14="http://schemas.microsoft.com/office/powerpoint/2010/main" val="96397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r>
              <a:rPr lang="en-AU" dirty="0"/>
              <a:t>It’s a little more mundane that that…</a:t>
            </a:r>
          </a:p>
          <a:p>
            <a:endParaRPr lang="en-AU" dirty="0"/>
          </a:p>
          <a:p>
            <a:r>
              <a:rPr lang="en-AU" dirty="0"/>
              <a:t>The reality is that there’s no agreed definition of what AI is; it encompasses a lot of contemporary technologies: machine learning, drones, robotics, virtual reality and big data all have a part to play in AI.</a:t>
            </a:r>
          </a:p>
          <a:p>
            <a:br>
              <a:rPr lang="en-AU" dirty="0"/>
            </a:br>
            <a:r>
              <a:rPr lang="en-AU" dirty="0"/>
              <a:t>A definition that was established in the 1950s is probably better than most – </a:t>
            </a:r>
          </a:p>
          <a:p>
            <a:endParaRPr lang="en-AU" dirty="0"/>
          </a:p>
          <a:p>
            <a:r>
              <a:rPr lang="en-AU" dirty="0"/>
              <a:t>AI is any task performed by a program or a machine that, </a:t>
            </a:r>
          </a:p>
          <a:p>
            <a:endParaRPr lang="en-AU" dirty="0"/>
          </a:p>
          <a:p>
            <a:r>
              <a:rPr lang="en-AU" dirty="0"/>
              <a:t>if a human carried out the same activity, </a:t>
            </a:r>
          </a:p>
          <a:p>
            <a:endParaRPr lang="en-AU" dirty="0"/>
          </a:p>
          <a:p>
            <a:r>
              <a:rPr lang="en-AU" dirty="0"/>
              <a:t>we would say the human had to apply intelligence to accomplish the task.</a:t>
            </a:r>
          </a:p>
          <a:p>
            <a:endParaRPr lang="en-AU" dirty="0"/>
          </a:p>
          <a:p>
            <a:r>
              <a:rPr lang="en-AU" dirty="0"/>
              <a:t>That’s probably as good a definition as any.</a:t>
            </a:r>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4</a:t>
            </a:fld>
            <a:endParaRPr lang="en-AU"/>
          </a:p>
        </p:txBody>
      </p:sp>
    </p:spTree>
    <p:extLst>
      <p:ext uri="{BB962C8B-B14F-4D97-AF65-F5344CB8AC3E}">
        <p14:creationId xmlns:p14="http://schemas.microsoft.com/office/powerpoint/2010/main" val="83242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is a chatbot?</a:t>
            </a:r>
          </a:p>
          <a:p>
            <a:br>
              <a:rPr lang="en-AU" dirty="0"/>
            </a:br>
            <a:r>
              <a:rPr lang="en-AU" dirty="0"/>
              <a:t>A chatbot is a computer program that interacts with a user through text or audio.</a:t>
            </a:r>
          </a:p>
          <a:p>
            <a:br>
              <a:rPr lang="en-AU" dirty="0"/>
            </a:br>
            <a:r>
              <a:rPr lang="en-AU" dirty="0"/>
              <a:t>Chatbots provide automated, intelligent responses to enquiries from customers.</a:t>
            </a:r>
          </a:p>
          <a:p>
            <a:br>
              <a:rPr lang="en-AU" dirty="0"/>
            </a:br>
            <a:r>
              <a:rPr lang="en-AU" dirty="0"/>
              <a:t>Modern chatbots now use machine learning, artificial intelligence and natural language processing (NLP) to learn from -- and improve upon -- past interactions.</a:t>
            </a:r>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5</a:t>
            </a:fld>
            <a:endParaRPr lang="en-AU"/>
          </a:p>
        </p:txBody>
      </p:sp>
    </p:spTree>
    <p:extLst>
      <p:ext uri="{BB962C8B-B14F-4D97-AF65-F5344CB8AC3E}">
        <p14:creationId xmlns:p14="http://schemas.microsoft.com/office/powerpoint/2010/main" val="351258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Text based chatbots look a little like this…I’ll show you more later in my live demonstration.</a:t>
            </a:r>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6</a:t>
            </a:fld>
            <a:endParaRPr lang="en-AU"/>
          </a:p>
        </p:txBody>
      </p:sp>
    </p:spTree>
    <p:extLst>
      <p:ext uri="{BB962C8B-B14F-4D97-AF65-F5344CB8AC3E}">
        <p14:creationId xmlns:p14="http://schemas.microsoft.com/office/powerpoint/2010/main" val="75699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r>
              <a:rPr lang="en-AU" dirty="0"/>
              <a:t>You will have noticed that chat clients and messaging apps are becoming very commonplace in society</a:t>
            </a:r>
          </a:p>
          <a:p>
            <a:br>
              <a:rPr lang="en-AU" dirty="0"/>
            </a:br>
            <a:r>
              <a:rPr lang="en-AU" dirty="0"/>
              <a:t>Believe it or not, messaging apps have now surpassed social networks in terms of global usage.  </a:t>
            </a:r>
          </a:p>
          <a:p>
            <a:endParaRPr lang="en-AU" dirty="0"/>
          </a:p>
          <a:p>
            <a:r>
              <a:rPr lang="en-AU" dirty="0"/>
              <a:t>People are now using the tools that you see on the screen for longer periods each day than Facebook, Instagram and Twitter.</a:t>
            </a:r>
          </a:p>
          <a:p>
            <a:br>
              <a:rPr lang="en-AU" dirty="0"/>
            </a:br>
            <a:r>
              <a:rPr lang="en-AU" dirty="0"/>
              <a:t>Is anybody in the room using WhatsApp?  Facebook Messenger?</a:t>
            </a:r>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7</a:t>
            </a:fld>
            <a:endParaRPr lang="en-AU"/>
          </a:p>
        </p:txBody>
      </p:sp>
    </p:spTree>
    <p:extLst>
      <p:ext uri="{BB962C8B-B14F-4D97-AF65-F5344CB8AC3E}">
        <p14:creationId xmlns:p14="http://schemas.microsoft.com/office/powerpoint/2010/main" val="88555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r>
              <a:rPr lang="en-AU" dirty="0"/>
              <a:t>And it’s not just text-based messaging, increasingly it’s about voice…</a:t>
            </a:r>
          </a:p>
          <a:p>
            <a:endParaRPr lang="en-AU" dirty="0"/>
          </a:p>
          <a:p>
            <a:r>
              <a:rPr lang="en-AU" dirty="0"/>
              <a:t>Who has one of these in their home?</a:t>
            </a:r>
          </a:p>
          <a:p>
            <a:br>
              <a:rPr lang="en-AU" dirty="0"/>
            </a:br>
            <a:r>
              <a:rPr lang="en-AU" dirty="0"/>
              <a:t>An Alexa or a Google Home?</a:t>
            </a:r>
          </a:p>
          <a:p>
            <a:endParaRPr lang="en-AU" dirty="0"/>
          </a:p>
          <a:p>
            <a:r>
              <a:rPr lang="en-AU" dirty="0"/>
              <a:t>Do you use Google Assistant, Siri or Cortana?</a:t>
            </a:r>
          </a:p>
          <a:p>
            <a:br>
              <a:rPr lang="en-AU" dirty="0"/>
            </a:br>
            <a:r>
              <a:rPr lang="en-AU" dirty="0"/>
              <a:t>Anybody find them useful?</a:t>
            </a:r>
          </a:p>
          <a:p>
            <a:br>
              <a:rPr lang="en-AU" dirty="0"/>
            </a:br>
            <a:r>
              <a:rPr lang="en-AU" dirty="0"/>
              <a:t>Do you think Google and Amazon are listening in to what you have to say?</a:t>
            </a:r>
          </a:p>
          <a:p>
            <a:br>
              <a:rPr lang="en-AU" dirty="0"/>
            </a:br>
            <a:r>
              <a:rPr lang="en-AU" i="1" dirty="0"/>
              <a:t>‘OK Google, please record everything I say so that you can bombard me with highly targeted advertising’</a:t>
            </a:r>
            <a:endParaRPr lang="en-AU" dirty="0"/>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8</a:t>
            </a:fld>
            <a:endParaRPr lang="en-AU"/>
          </a:p>
        </p:txBody>
      </p:sp>
    </p:spTree>
    <p:extLst>
      <p:ext uri="{BB962C8B-B14F-4D97-AF65-F5344CB8AC3E}">
        <p14:creationId xmlns:p14="http://schemas.microsoft.com/office/powerpoint/2010/main" val="307502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744538"/>
            <a:ext cx="3468687" cy="1952625"/>
          </a:xfrm>
        </p:spPr>
      </p:sp>
      <p:sp>
        <p:nvSpPr>
          <p:cNvPr id="3" name="Notes Placeholder 2"/>
          <p:cNvSpPr>
            <a:spLocks noGrp="1"/>
          </p:cNvSpPr>
          <p:nvPr>
            <p:ph type="body" idx="1"/>
          </p:nvPr>
        </p:nvSpPr>
        <p:spPr/>
        <p:txBody>
          <a:bodyPr/>
          <a:lstStyle/>
          <a:p>
            <a:r>
              <a:rPr lang="en-AU" dirty="0"/>
              <a:t>So what does the proliferation of chatbots and online messaging mean for organisations like ours?</a:t>
            </a:r>
          </a:p>
          <a:p>
            <a:br>
              <a:rPr lang="en-AU" dirty="0"/>
            </a:br>
            <a:r>
              <a:rPr lang="en-AU" dirty="0"/>
              <a:t>Quite simply, it means that consumers are more inclined to use online messaging in their daily interactions with businesses and government entities.</a:t>
            </a:r>
          </a:p>
          <a:p>
            <a:br>
              <a:rPr lang="en-AU" dirty="0"/>
            </a:br>
            <a:r>
              <a:rPr lang="en-AU" dirty="0"/>
              <a:t>According to Forrester Research, </a:t>
            </a:r>
            <a:r>
              <a:rPr lang="en-AU" b="1" dirty="0"/>
              <a:t>online messaging </a:t>
            </a:r>
            <a:r>
              <a:rPr lang="en-AU" dirty="0"/>
              <a:t>is ranked as the </a:t>
            </a:r>
            <a:r>
              <a:rPr lang="en-AU" b="1" dirty="0"/>
              <a:t>No.1 customer service channel</a:t>
            </a:r>
            <a:r>
              <a:rPr lang="en-AU" dirty="0"/>
              <a:t> preferred by consumers in South Korea, Singapore, India and the US, and among the top three preferred channels across the world.</a:t>
            </a:r>
          </a:p>
          <a:p>
            <a:endParaRPr lang="en-AU" dirty="0"/>
          </a:p>
          <a:p>
            <a:r>
              <a:rPr lang="en-AU" dirty="0"/>
              <a:t>What we’re seeing is the next major evolution in customer service</a:t>
            </a:r>
          </a:p>
          <a:p>
            <a:endParaRPr lang="en-AU" dirty="0"/>
          </a:p>
          <a:p>
            <a:r>
              <a:rPr lang="en-AU" dirty="0"/>
              <a:t>It used to be about in-person service, snail mail, the phone and fax</a:t>
            </a:r>
          </a:p>
          <a:p>
            <a:br>
              <a:rPr lang="en-AU" dirty="0"/>
            </a:br>
            <a:r>
              <a:rPr lang="en-AU" dirty="0"/>
              <a:t>In the last decade or so, we’ve seen a clear transition to online contact methods - email, web forms, apps and social media</a:t>
            </a:r>
          </a:p>
          <a:p>
            <a:br>
              <a:rPr lang="en-AU" dirty="0"/>
            </a:br>
            <a:r>
              <a:rPr lang="en-AU" dirty="0"/>
              <a:t>And now there’s a distinct shift to real-time methods – online chat, chatbots, automation and on-demand services.</a:t>
            </a:r>
          </a:p>
          <a:p>
            <a:br>
              <a:rPr lang="en-AU" dirty="0"/>
            </a:b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9</a:t>
            </a:fld>
            <a:endParaRPr lang="en-AU"/>
          </a:p>
        </p:txBody>
      </p:sp>
    </p:spTree>
    <p:extLst>
      <p:ext uri="{BB962C8B-B14F-4D97-AF65-F5344CB8AC3E}">
        <p14:creationId xmlns:p14="http://schemas.microsoft.com/office/powerpoint/2010/main" val="1031165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5281"/>
          <a:stretch/>
        </p:blipFill>
        <p:spPr>
          <a:xfrm>
            <a:off x="1" y="-1"/>
            <a:ext cx="12197228"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6520" y="5373216"/>
            <a:ext cx="939800" cy="1079500"/>
          </a:xfrm>
          <a:prstGeom prst="rect">
            <a:avLst/>
          </a:prstGeom>
        </p:spPr>
      </p:pic>
      <p:sp>
        <p:nvSpPr>
          <p:cNvPr id="7" name="Title 1"/>
          <p:cNvSpPr>
            <a:spLocks noGrp="1"/>
          </p:cNvSpPr>
          <p:nvPr>
            <p:ph type="ctrTitle"/>
          </p:nvPr>
        </p:nvSpPr>
        <p:spPr>
          <a:xfrm>
            <a:off x="492954" y="1412776"/>
            <a:ext cx="5328592" cy="753798"/>
          </a:xfrm>
        </p:spPr>
        <p:txBody>
          <a:bodyPr>
            <a:noAutofit/>
          </a:bodyPr>
          <a:lstStyle>
            <a:lvl1pPr algn="l">
              <a:defRPr sz="4800" b="1" i="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Subtitle 2"/>
          <p:cNvSpPr>
            <a:spLocks noGrp="1"/>
          </p:cNvSpPr>
          <p:nvPr>
            <p:ph type="subTitle" idx="1"/>
          </p:nvPr>
        </p:nvSpPr>
        <p:spPr>
          <a:xfrm>
            <a:off x="492954" y="2852936"/>
            <a:ext cx="5760640" cy="576064"/>
          </a:xfrm>
        </p:spPr>
        <p:txBody>
          <a:bodyPr>
            <a:noAutofit/>
          </a:bodyPr>
          <a:lstStyle>
            <a:lvl1pPr marL="0" indent="0" algn="l">
              <a:buNone/>
              <a:defRPr sz="3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1562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25319"/>
          <a:stretch/>
        </p:blipFill>
        <p:spPr>
          <a:xfrm>
            <a:off x="1" y="-1"/>
            <a:ext cx="12203394" cy="6858002"/>
          </a:xfrm>
          <a:prstGeom prst="rect">
            <a:avLst/>
          </a:prstGeom>
        </p:spPr>
      </p:pic>
      <p:sp>
        <p:nvSpPr>
          <p:cNvPr id="10" name="Title 1"/>
          <p:cNvSpPr>
            <a:spLocks noGrp="1"/>
          </p:cNvSpPr>
          <p:nvPr>
            <p:ph type="ctrTitle" hasCustomPrompt="1"/>
          </p:nvPr>
        </p:nvSpPr>
        <p:spPr>
          <a:xfrm>
            <a:off x="527381" y="1196752"/>
            <a:ext cx="7584843" cy="3168352"/>
          </a:xfrm>
        </p:spPr>
        <p:txBody>
          <a:bodyPr>
            <a:noAutofit/>
          </a:bodyPr>
          <a:lstStyle>
            <a:lvl1pPr algn="l">
              <a:defRPr sz="4000" b="1" cap="none" baseline="0">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endParaRPr lang="en-AU"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6520" y="5373216"/>
            <a:ext cx="939800" cy="1079500"/>
          </a:xfrm>
          <a:prstGeom prst="rect">
            <a:avLst/>
          </a:prstGeom>
        </p:spPr>
      </p:pic>
    </p:spTree>
    <p:extLst>
      <p:ext uri="{BB962C8B-B14F-4D97-AF65-F5344CB8AC3E}">
        <p14:creationId xmlns:p14="http://schemas.microsoft.com/office/powerpoint/2010/main" val="333970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5319"/>
          <a:stretch/>
        </p:blipFill>
        <p:spPr>
          <a:xfrm>
            <a:off x="1" y="-1"/>
            <a:ext cx="12203394" cy="685800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6520" y="5373216"/>
            <a:ext cx="939800" cy="1079500"/>
          </a:xfrm>
          <a:prstGeom prst="rect">
            <a:avLst/>
          </a:prstGeom>
        </p:spPr>
      </p:pic>
      <p:sp>
        <p:nvSpPr>
          <p:cNvPr id="10" name="Picture Placeholder 13"/>
          <p:cNvSpPr>
            <a:spLocks noGrp="1"/>
          </p:cNvSpPr>
          <p:nvPr>
            <p:ph type="pic" sz="quarter" idx="14"/>
          </p:nvPr>
        </p:nvSpPr>
        <p:spPr>
          <a:xfrm>
            <a:off x="-13076" y="-1"/>
            <a:ext cx="10290657" cy="6866547"/>
          </a:xfrm>
          <a:custGeom>
            <a:avLst/>
            <a:gdLst>
              <a:gd name="connsiteX0" fmla="*/ 0 w 6228184"/>
              <a:gd name="connsiteY0" fmla="*/ 6858000 h 6858000"/>
              <a:gd name="connsiteX1" fmla="*/ 1557046 w 6228184"/>
              <a:gd name="connsiteY1" fmla="*/ 0 h 6858000"/>
              <a:gd name="connsiteX2" fmla="*/ 6228184 w 6228184"/>
              <a:gd name="connsiteY2" fmla="*/ 0 h 6858000"/>
              <a:gd name="connsiteX3" fmla="*/ 4671138 w 6228184"/>
              <a:gd name="connsiteY3" fmla="*/ 6858000 h 6858000"/>
              <a:gd name="connsiteX4" fmla="*/ 0 w 6228184"/>
              <a:gd name="connsiteY4" fmla="*/ 6858000 h 6858000"/>
              <a:gd name="connsiteX0" fmla="*/ 0 w 7688994"/>
              <a:gd name="connsiteY0" fmla="*/ 6858000 h 6858000"/>
              <a:gd name="connsiteX1" fmla="*/ 1557046 w 7688994"/>
              <a:gd name="connsiteY1" fmla="*/ 0 h 6858000"/>
              <a:gd name="connsiteX2" fmla="*/ 7688994 w 7688994"/>
              <a:gd name="connsiteY2" fmla="*/ 0 h 6858000"/>
              <a:gd name="connsiteX3" fmla="*/ 4671138 w 7688994"/>
              <a:gd name="connsiteY3" fmla="*/ 6858000 h 6858000"/>
              <a:gd name="connsiteX4" fmla="*/ 0 w 7688994"/>
              <a:gd name="connsiteY4" fmla="*/ 6858000 h 6858000"/>
              <a:gd name="connsiteX0" fmla="*/ 0 w 7688994"/>
              <a:gd name="connsiteY0" fmla="*/ 6858000 h 6858000"/>
              <a:gd name="connsiteX1" fmla="*/ 1557046 w 7688994"/>
              <a:gd name="connsiteY1" fmla="*/ 0 h 6858000"/>
              <a:gd name="connsiteX2" fmla="*/ 7688994 w 7688994"/>
              <a:gd name="connsiteY2" fmla="*/ 0 h 6858000"/>
              <a:gd name="connsiteX3" fmla="*/ 5273304 w 7688994"/>
              <a:gd name="connsiteY3" fmla="*/ 6858000 h 6858000"/>
              <a:gd name="connsiteX4" fmla="*/ 0 w 7688994"/>
              <a:gd name="connsiteY4" fmla="*/ 6858000 h 6858000"/>
              <a:gd name="connsiteX0" fmla="*/ 15276 w 7704270"/>
              <a:gd name="connsiteY0" fmla="*/ 6858000 h 6858000"/>
              <a:gd name="connsiteX1" fmla="*/ 0 w 7704270"/>
              <a:gd name="connsiteY1" fmla="*/ 0 h 6858000"/>
              <a:gd name="connsiteX2" fmla="*/ 7704270 w 7704270"/>
              <a:gd name="connsiteY2" fmla="*/ 0 h 6858000"/>
              <a:gd name="connsiteX3" fmla="*/ 5288580 w 7704270"/>
              <a:gd name="connsiteY3" fmla="*/ 6858000 h 6858000"/>
              <a:gd name="connsiteX4" fmla="*/ 15276 w 7704270"/>
              <a:gd name="connsiteY4" fmla="*/ 6858000 h 6858000"/>
              <a:gd name="connsiteX0" fmla="*/ 15276 w 8021738"/>
              <a:gd name="connsiteY0" fmla="*/ 6858000 h 6858000"/>
              <a:gd name="connsiteX1" fmla="*/ 0 w 8021738"/>
              <a:gd name="connsiteY1" fmla="*/ 0 h 6858000"/>
              <a:gd name="connsiteX2" fmla="*/ 8021738 w 8021738"/>
              <a:gd name="connsiteY2" fmla="*/ 17092 h 6858000"/>
              <a:gd name="connsiteX3" fmla="*/ 5288580 w 8021738"/>
              <a:gd name="connsiteY3" fmla="*/ 6858000 h 6858000"/>
              <a:gd name="connsiteX4" fmla="*/ 15276 w 8021738"/>
              <a:gd name="connsiteY4" fmla="*/ 6858000 h 6858000"/>
              <a:gd name="connsiteX0" fmla="*/ 15276 w 8021738"/>
              <a:gd name="connsiteY0" fmla="*/ 6858000 h 6866546"/>
              <a:gd name="connsiteX1" fmla="*/ 0 w 8021738"/>
              <a:gd name="connsiteY1" fmla="*/ 0 h 6866546"/>
              <a:gd name="connsiteX2" fmla="*/ 8021738 w 8021738"/>
              <a:gd name="connsiteY2" fmla="*/ 17092 h 6866546"/>
              <a:gd name="connsiteX3" fmla="*/ 5647821 w 8021738"/>
              <a:gd name="connsiteY3" fmla="*/ 6866546 h 6866546"/>
              <a:gd name="connsiteX4" fmla="*/ 15276 w 8021738"/>
              <a:gd name="connsiteY4" fmla="*/ 6858000 h 6866546"/>
              <a:gd name="connsiteX0" fmla="*/ 0 w 10044943"/>
              <a:gd name="connsiteY0" fmla="*/ 6866546 h 6866546"/>
              <a:gd name="connsiteX1" fmla="*/ 2023205 w 10044943"/>
              <a:gd name="connsiteY1" fmla="*/ 0 h 6866546"/>
              <a:gd name="connsiteX2" fmla="*/ 10044943 w 10044943"/>
              <a:gd name="connsiteY2" fmla="*/ 17092 h 6866546"/>
              <a:gd name="connsiteX3" fmla="*/ 7671026 w 10044943"/>
              <a:gd name="connsiteY3" fmla="*/ 6866546 h 6866546"/>
              <a:gd name="connsiteX4" fmla="*/ 0 w 10044943"/>
              <a:gd name="connsiteY4" fmla="*/ 6866546 h 6866546"/>
              <a:gd name="connsiteX0" fmla="*/ 6921 w 10051864"/>
              <a:gd name="connsiteY0" fmla="*/ 6866546 h 6866546"/>
              <a:gd name="connsiteX1" fmla="*/ 0 w 10051864"/>
              <a:gd name="connsiteY1" fmla="*/ 0 h 6866546"/>
              <a:gd name="connsiteX2" fmla="*/ 10051864 w 10051864"/>
              <a:gd name="connsiteY2" fmla="*/ 17092 h 6866546"/>
              <a:gd name="connsiteX3" fmla="*/ 7677947 w 10051864"/>
              <a:gd name="connsiteY3" fmla="*/ 6866546 h 6866546"/>
              <a:gd name="connsiteX4" fmla="*/ 6921 w 10051864"/>
              <a:gd name="connsiteY4" fmla="*/ 6866546 h 6866546"/>
              <a:gd name="connsiteX0" fmla="*/ 6921 w 10060219"/>
              <a:gd name="connsiteY0" fmla="*/ 6866546 h 6866546"/>
              <a:gd name="connsiteX1" fmla="*/ 0 w 10060219"/>
              <a:gd name="connsiteY1" fmla="*/ 0 h 6866546"/>
              <a:gd name="connsiteX2" fmla="*/ 10060219 w 10060219"/>
              <a:gd name="connsiteY2" fmla="*/ 8546 h 6866546"/>
              <a:gd name="connsiteX3" fmla="*/ 7677947 w 10060219"/>
              <a:gd name="connsiteY3" fmla="*/ 6866546 h 6866546"/>
              <a:gd name="connsiteX4" fmla="*/ 6921 w 10060219"/>
              <a:gd name="connsiteY4" fmla="*/ 6866546 h 686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219" h="6866546">
                <a:moveTo>
                  <a:pt x="6921" y="6866546"/>
                </a:moveTo>
                <a:lnTo>
                  <a:pt x="0" y="0"/>
                </a:lnTo>
                <a:lnTo>
                  <a:pt x="10060219" y="8546"/>
                </a:lnTo>
                <a:lnTo>
                  <a:pt x="7677947" y="6866546"/>
                </a:lnTo>
                <a:lnTo>
                  <a:pt x="6921" y="6866546"/>
                </a:lnTo>
                <a:close/>
              </a:path>
            </a:pathLst>
          </a:custGeom>
          <a:noFill/>
        </p:spPr>
        <p:txBody>
          <a:bodyPr lIns="360000" rIns="90000"/>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Click icon to add picture</a:t>
            </a:r>
            <a:endParaRPr lang="en-US" dirty="0"/>
          </a:p>
        </p:txBody>
      </p:sp>
    </p:spTree>
    <p:extLst>
      <p:ext uri="{BB962C8B-B14F-4D97-AF65-F5344CB8AC3E}">
        <p14:creationId xmlns:p14="http://schemas.microsoft.com/office/powerpoint/2010/main" val="286843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5349"/>
          <a:stretch/>
        </p:blipFill>
        <p:spPr>
          <a:xfrm>
            <a:off x="0" y="-1"/>
            <a:ext cx="12208323" cy="6858001"/>
          </a:xfrm>
          <a:prstGeom prst="rect">
            <a:avLst/>
          </a:prstGeom>
        </p:spPr>
      </p:pic>
      <p:sp>
        <p:nvSpPr>
          <p:cNvPr id="2" name="Title 1"/>
          <p:cNvSpPr>
            <a:spLocks noGrp="1"/>
          </p:cNvSpPr>
          <p:nvPr>
            <p:ph type="title"/>
          </p:nvPr>
        </p:nvSpPr>
        <p:spPr/>
        <p:txBody>
          <a:bodyPr/>
          <a:lstStyle>
            <a:lvl1pPr>
              <a:defRPr>
                <a:solidFill>
                  <a:schemeClr val="accent2">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6520" y="5373216"/>
            <a:ext cx="939800" cy="1079500"/>
          </a:xfrm>
          <a:prstGeom prst="rect">
            <a:avLst/>
          </a:prstGeom>
        </p:spPr>
      </p:pic>
    </p:spTree>
    <p:extLst>
      <p:ext uri="{BB962C8B-B14F-4D97-AF65-F5344CB8AC3E}">
        <p14:creationId xmlns:p14="http://schemas.microsoft.com/office/powerpoint/2010/main" val="272199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349"/>
          <a:stretch/>
        </p:blipFill>
        <p:spPr>
          <a:xfrm>
            <a:off x="0" y="-1"/>
            <a:ext cx="12208323" cy="6858001"/>
          </a:xfrm>
          <a:prstGeom prst="rect">
            <a:avLst/>
          </a:prstGeom>
        </p:spPr>
      </p:pic>
      <p:sp>
        <p:nvSpPr>
          <p:cNvPr id="2" name="Title 1"/>
          <p:cNvSpPr>
            <a:spLocks noGrp="1"/>
          </p:cNvSpPr>
          <p:nvPr>
            <p:ph type="title"/>
          </p:nvPr>
        </p:nvSpPr>
        <p:spPr/>
        <p:txBody>
          <a:bodyPr/>
          <a:lstStyle>
            <a:lvl1pPr>
              <a:defRPr>
                <a:solidFill>
                  <a:schemeClr val="accent2">
                    <a:lumMod val="75000"/>
                  </a:schemeClr>
                </a:solidFill>
              </a:defRPr>
            </a:lvl1pPr>
          </a:lstStyle>
          <a:p>
            <a:r>
              <a:rPr lang="en-US"/>
              <a:t>Click to edit Master title style</a:t>
            </a:r>
            <a:endParaRPr lang="en-AU"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6520" y="5373216"/>
            <a:ext cx="939800" cy="1079500"/>
          </a:xfrm>
          <a:prstGeom prst="rect">
            <a:avLst/>
          </a:prstGeom>
        </p:spPr>
      </p:pic>
    </p:spTree>
    <p:extLst>
      <p:ext uri="{BB962C8B-B14F-4D97-AF65-F5344CB8AC3E}">
        <p14:creationId xmlns:p14="http://schemas.microsoft.com/office/powerpoint/2010/main" val="341415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25349"/>
          <a:stretch/>
        </p:blipFill>
        <p:spPr>
          <a:xfrm>
            <a:off x="0" y="-1"/>
            <a:ext cx="12208323" cy="6858001"/>
          </a:xfrm>
          <a:prstGeom prst="rect">
            <a:avLst/>
          </a:prstGeom>
        </p:spPr>
      </p:pic>
      <p:sp>
        <p:nvSpPr>
          <p:cNvPr id="2" name="Title 1"/>
          <p:cNvSpPr>
            <a:spLocks noGrp="1"/>
          </p:cNvSpPr>
          <p:nvPr>
            <p:ph type="title"/>
          </p:nvPr>
        </p:nvSpPr>
        <p:spPr/>
        <p:txBody>
          <a:bodyPr/>
          <a:lstStyle>
            <a:lvl1pPr>
              <a:defRPr>
                <a:solidFill>
                  <a:schemeClr val="accent2">
                    <a:lumMod val="75000"/>
                  </a:schemeClr>
                </a:solidFill>
              </a:defRPr>
            </a:lvl1pPr>
          </a:lstStyle>
          <a:p>
            <a:r>
              <a:rPr lang="en-US"/>
              <a:t>Click to edit Master title style</a:t>
            </a:r>
            <a:endParaRPr lang="en-AU"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6520" y="5373216"/>
            <a:ext cx="939800" cy="1079500"/>
          </a:xfrm>
          <a:prstGeom prst="rect">
            <a:avLst/>
          </a:prstGeom>
        </p:spPr>
      </p:pic>
    </p:spTree>
    <p:extLst>
      <p:ext uri="{BB962C8B-B14F-4D97-AF65-F5344CB8AC3E}">
        <p14:creationId xmlns:p14="http://schemas.microsoft.com/office/powerpoint/2010/main" val="131395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5349"/>
          <a:stretch/>
        </p:blipFill>
        <p:spPr>
          <a:xfrm>
            <a:off x="0" y="-1"/>
            <a:ext cx="12208323" cy="6858001"/>
          </a:xfrm>
          <a:prstGeom prst="rect">
            <a:avLst/>
          </a:prstGeom>
        </p:spPr>
      </p:pic>
      <p:sp>
        <p:nvSpPr>
          <p:cNvPr id="2" name="Title 1"/>
          <p:cNvSpPr>
            <a:spLocks noGrp="1"/>
          </p:cNvSpPr>
          <p:nvPr>
            <p:ph type="title"/>
          </p:nvPr>
        </p:nvSpPr>
        <p:spPr/>
        <p:txBody>
          <a:bodyPr/>
          <a:lstStyle>
            <a:lvl1pPr>
              <a:defRPr>
                <a:solidFill>
                  <a:schemeClr val="accent2">
                    <a:lumMod val="75000"/>
                  </a:schemeClr>
                </a:solidFill>
              </a:defRPr>
            </a:lvl1pPr>
          </a:lstStyle>
          <a:p>
            <a:r>
              <a:rPr lang="en-US"/>
              <a:t>Click to edit Master title style</a:t>
            </a:r>
            <a:endParaRPr lang="en-AU"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6520" y="5373216"/>
            <a:ext cx="939800" cy="1079500"/>
          </a:xfrm>
          <a:prstGeom prst="rect">
            <a:avLst/>
          </a:prstGeom>
        </p:spPr>
      </p:pic>
    </p:spTree>
    <p:extLst>
      <p:ext uri="{BB962C8B-B14F-4D97-AF65-F5344CB8AC3E}">
        <p14:creationId xmlns:p14="http://schemas.microsoft.com/office/powerpoint/2010/main" val="263447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panose="020B0604020202020204" pitchFamily="34" charset="0"/>
                <a:cs typeface="Arial" panose="020B0604020202020204" pitchFamily="34" charset="0"/>
              </a:defRPr>
            </a:lvl1pPr>
          </a:lstStyle>
          <a:p>
            <a:fld id="{1C34281D-BA65-4244-9A26-1072CB8B06AC}" type="datetimeFigureOut">
              <a:rPr lang="en-AU" smtClean="0"/>
              <a:pPr/>
              <a:t>28/10/2019</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aseline="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cs typeface="Arial" panose="020B0604020202020204" pitchFamily="34" charset="0"/>
              </a:defRPr>
            </a:lvl1pPr>
          </a:lstStyle>
          <a:p>
            <a:fld id="{C10EEFB6-70FC-4B73-BC90-DFFC49F9CA85}" type="slidenum">
              <a:rPr lang="en-AU" smtClean="0"/>
              <a:pPr/>
              <a:t>‹#›</a:t>
            </a:fld>
            <a:endParaRPr lang="en-AU"/>
          </a:p>
        </p:txBody>
      </p:sp>
    </p:spTree>
    <p:extLst>
      <p:ext uri="{BB962C8B-B14F-4D97-AF65-F5344CB8AC3E}">
        <p14:creationId xmlns:p14="http://schemas.microsoft.com/office/powerpoint/2010/main" val="3155121059"/>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74" r:id="rId3"/>
    <p:sldLayoutId id="2147483667" r:id="rId4"/>
    <p:sldLayoutId id="2147483669" r:id="rId5"/>
    <p:sldLayoutId id="2147483670" r:id="rId6"/>
    <p:sldLayoutId id="2147483671" r:id="rId7"/>
  </p:sldLayoutIdLst>
  <p:txStyles>
    <p:titleStyle>
      <a:lvl1pPr algn="ctr" defTabSz="914400" rtl="0" eaLnBrk="1" latinLnBrk="0" hangingPunct="1">
        <a:spcBef>
          <a:spcPct val="0"/>
        </a:spcBef>
        <a:buNone/>
        <a:defRPr sz="4400" kern="1200">
          <a:solidFill>
            <a:schemeClr val="accent2">
              <a:lumMod val="75000"/>
            </a:schemeClr>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zdnet.com/article/what-is-ai-everything-you-need-to-know-about-artificial-intelligenc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7080" r="27080"/>
          <a:stretch>
            <a:fillRect/>
          </a:stretch>
        </p:blipFill>
        <p:spPr/>
      </p:pic>
      <p:sp>
        <p:nvSpPr>
          <p:cNvPr id="4" name="Title 1">
            <a:extLst>
              <a:ext uri="{FF2B5EF4-FFF2-40B4-BE49-F238E27FC236}">
                <a16:creationId xmlns:a16="http://schemas.microsoft.com/office/drawing/2014/main" id="{4A72B6E3-2E41-493D-95B0-53B507C767CC}"/>
              </a:ext>
            </a:extLst>
          </p:cNvPr>
          <p:cNvSpPr txBox="1">
            <a:spLocks/>
          </p:cNvSpPr>
          <p:nvPr/>
        </p:nvSpPr>
        <p:spPr>
          <a:xfrm>
            <a:off x="-13076" y="908720"/>
            <a:ext cx="9809068" cy="1143000"/>
          </a:xfrm>
          <a:prstGeom prst="rect">
            <a:avLst/>
          </a:prstGeom>
        </p:spPr>
        <p:txBody>
          <a:bodyPr/>
          <a:lstStyle>
            <a:lvl1pPr algn="ctr" defTabSz="914400" rtl="0" eaLnBrk="1" latinLnBrk="0" hangingPunct="1">
              <a:spcBef>
                <a:spcPct val="0"/>
              </a:spcBef>
              <a:buNone/>
              <a:defRPr sz="4400" kern="1200">
                <a:solidFill>
                  <a:schemeClr val="accent2">
                    <a:lumMod val="75000"/>
                  </a:schemeClr>
                </a:solidFill>
                <a:effectLst/>
                <a:latin typeface="Arial" panose="020B0604020202020204" pitchFamily="34" charset="0"/>
                <a:ea typeface="+mj-ea"/>
                <a:cs typeface="Arial" panose="020B0604020202020204" pitchFamily="34" charset="0"/>
              </a:defRPr>
            </a:lvl1pPr>
          </a:lstStyle>
          <a:p>
            <a:r>
              <a:rPr lang="en-AU" b="1" dirty="0">
                <a:solidFill>
                  <a:schemeClr val="bg1"/>
                </a:solidFill>
              </a:rPr>
              <a:t>The City of Adelaide AI Chatbot</a:t>
            </a:r>
          </a:p>
        </p:txBody>
      </p:sp>
    </p:spTree>
    <p:extLst>
      <p:ext uri="{BB962C8B-B14F-4D97-AF65-F5344CB8AC3E}">
        <p14:creationId xmlns:p14="http://schemas.microsoft.com/office/powerpoint/2010/main" val="269811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C627-7474-4A56-9178-40AB9D7D8963}"/>
              </a:ext>
            </a:extLst>
          </p:cNvPr>
          <p:cNvSpPr>
            <a:spLocks noGrp="1"/>
          </p:cNvSpPr>
          <p:nvPr>
            <p:ph type="title"/>
          </p:nvPr>
        </p:nvSpPr>
        <p:spPr/>
        <p:txBody>
          <a:bodyPr/>
          <a:lstStyle/>
          <a:p>
            <a:r>
              <a:rPr lang="en-AU" b="1" dirty="0"/>
              <a:t>But don’t people hate talking to robots?</a:t>
            </a:r>
          </a:p>
        </p:txBody>
      </p:sp>
      <p:sp>
        <p:nvSpPr>
          <p:cNvPr id="3" name="Content Placeholder 2">
            <a:extLst>
              <a:ext uri="{FF2B5EF4-FFF2-40B4-BE49-F238E27FC236}">
                <a16:creationId xmlns:a16="http://schemas.microsoft.com/office/drawing/2014/main" id="{3155FF64-07B7-4216-B7A0-E821D98F7CD4}"/>
              </a:ext>
            </a:extLst>
          </p:cNvPr>
          <p:cNvSpPr>
            <a:spLocks noGrp="1"/>
          </p:cNvSpPr>
          <p:nvPr>
            <p:ph idx="1"/>
          </p:nvPr>
        </p:nvSpPr>
        <p:spPr>
          <a:xfrm>
            <a:off x="609600" y="1600201"/>
            <a:ext cx="7430616" cy="4525963"/>
          </a:xfrm>
        </p:spPr>
        <p:txBody>
          <a:bodyPr/>
          <a:lstStyle/>
          <a:p>
            <a:r>
              <a:rPr lang="en-AU" dirty="0"/>
              <a:t>On the phone – yes.</a:t>
            </a:r>
          </a:p>
          <a:p>
            <a:r>
              <a:rPr lang="en-AU" dirty="0"/>
              <a:t>But online, it’s more accepted.</a:t>
            </a:r>
          </a:p>
          <a:p>
            <a:r>
              <a:rPr lang="en-AU" dirty="0"/>
              <a:t>One study found that 40 per cent of consumers don’t care whether a human or a chatbot responds to their questions </a:t>
            </a:r>
            <a:r>
              <a:rPr lang="en-AU" b="1" dirty="0"/>
              <a:t>as long as they get quick help.</a:t>
            </a:r>
          </a:p>
        </p:txBody>
      </p:sp>
      <p:pic>
        <p:nvPicPr>
          <p:cNvPr id="5122" name="Picture 2" descr="Image result for chatbot meme">
            <a:extLst>
              <a:ext uri="{FF2B5EF4-FFF2-40B4-BE49-F238E27FC236}">
                <a16:creationId xmlns:a16="http://schemas.microsoft.com/office/drawing/2014/main" id="{DB4398E5-CD0F-4E8F-92BA-A5670DF55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932" y="2028306"/>
            <a:ext cx="3979540" cy="28013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9F0E0E-3069-457A-BD94-CF35AE356605}"/>
              </a:ext>
            </a:extLst>
          </p:cNvPr>
          <p:cNvSpPr txBox="1"/>
          <p:nvPr/>
        </p:nvSpPr>
        <p:spPr>
          <a:xfrm>
            <a:off x="573832" y="6398696"/>
            <a:ext cx="5361339" cy="369332"/>
          </a:xfrm>
          <a:prstGeom prst="rect">
            <a:avLst/>
          </a:prstGeom>
          <a:noFill/>
        </p:spPr>
        <p:txBody>
          <a:bodyPr wrap="none" rtlCol="0">
            <a:spAutoFit/>
          </a:bodyPr>
          <a:lstStyle/>
          <a:p>
            <a:r>
              <a:rPr lang="en-AU" dirty="0"/>
              <a:t>Source: https://www.entrepreneur.com/article/321730</a:t>
            </a:r>
          </a:p>
        </p:txBody>
      </p:sp>
    </p:spTree>
    <p:extLst>
      <p:ext uri="{BB962C8B-B14F-4D97-AF65-F5344CB8AC3E}">
        <p14:creationId xmlns:p14="http://schemas.microsoft.com/office/powerpoint/2010/main" val="135716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1865-61CC-4337-B3E6-9FA8E6F2DC7E}"/>
              </a:ext>
            </a:extLst>
          </p:cNvPr>
          <p:cNvSpPr>
            <a:spLocks noGrp="1"/>
          </p:cNvSpPr>
          <p:nvPr>
            <p:ph type="title"/>
          </p:nvPr>
        </p:nvSpPr>
        <p:spPr/>
        <p:txBody>
          <a:bodyPr/>
          <a:lstStyle/>
          <a:p>
            <a:r>
              <a:rPr lang="en-AU" b="1" dirty="0"/>
              <a:t>Advantages of a chatbot</a:t>
            </a:r>
          </a:p>
        </p:txBody>
      </p:sp>
      <p:sp>
        <p:nvSpPr>
          <p:cNvPr id="3" name="Content Placeholder 2">
            <a:extLst>
              <a:ext uri="{FF2B5EF4-FFF2-40B4-BE49-F238E27FC236}">
                <a16:creationId xmlns:a16="http://schemas.microsoft.com/office/drawing/2014/main" id="{DA8D91B3-2E25-4EC7-87A3-1CA3067B0B20}"/>
              </a:ext>
            </a:extLst>
          </p:cNvPr>
          <p:cNvSpPr>
            <a:spLocks noGrp="1"/>
          </p:cNvSpPr>
          <p:nvPr>
            <p:ph idx="1"/>
          </p:nvPr>
        </p:nvSpPr>
        <p:spPr/>
        <p:txBody>
          <a:bodyPr>
            <a:normAutofit/>
          </a:bodyPr>
          <a:lstStyle/>
          <a:p>
            <a:r>
              <a:rPr lang="en-AU" dirty="0"/>
              <a:t>Round-the-clock service – 24/7, 365 days a year</a:t>
            </a:r>
          </a:p>
          <a:p>
            <a:r>
              <a:rPr lang="en-AU" dirty="0"/>
              <a:t>Instantaneous response to the customer</a:t>
            </a:r>
          </a:p>
          <a:p>
            <a:r>
              <a:rPr lang="en-AU" dirty="0"/>
              <a:t>Easy access for the customer via mobile phone</a:t>
            </a:r>
          </a:p>
          <a:p>
            <a:r>
              <a:rPr lang="en-AU" dirty="0"/>
              <a:t>Routine enquiries can be handled quickly and easily</a:t>
            </a:r>
          </a:p>
          <a:p>
            <a:r>
              <a:rPr lang="en-AU" dirty="0"/>
              <a:t>Internal resources used to respond to routine enquiries can be assigned to more complex duties</a:t>
            </a:r>
          </a:p>
          <a:p>
            <a:r>
              <a:rPr lang="en-AU" dirty="0"/>
              <a:t>Potential long-term cost savings…touchy subject</a:t>
            </a:r>
          </a:p>
          <a:p>
            <a:endParaRPr lang="en-AU" dirty="0"/>
          </a:p>
        </p:txBody>
      </p:sp>
    </p:spTree>
    <p:extLst>
      <p:ext uri="{BB962C8B-B14F-4D97-AF65-F5344CB8AC3E}">
        <p14:creationId xmlns:p14="http://schemas.microsoft.com/office/powerpoint/2010/main" val="252518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0E579-ADDD-4D41-841D-4ECADD0C2F4F}"/>
              </a:ext>
            </a:extLst>
          </p:cNvPr>
          <p:cNvSpPr>
            <a:spLocks noGrp="1"/>
          </p:cNvSpPr>
          <p:nvPr>
            <p:ph type="title"/>
          </p:nvPr>
        </p:nvSpPr>
        <p:spPr/>
        <p:txBody>
          <a:bodyPr/>
          <a:lstStyle/>
          <a:p>
            <a:r>
              <a:rPr lang="en-AU" b="1" dirty="0"/>
              <a:t>Change management</a:t>
            </a:r>
          </a:p>
        </p:txBody>
      </p:sp>
      <p:sp>
        <p:nvSpPr>
          <p:cNvPr id="3" name="Content Placeholder 2">
            <a:extLst>
              <a:ext uri="{FF2B5EF4-FFF2-40B4-BE49-F238E27FC236}">
                <a16:creationId xmlns:a16="http://schemas.microsoft.com/office/drawing/2014/main" id="{D12FA7ED-9828-4DCB-BE06-0DDAC6F38D37}"/>
              </a:ext>
            </a:extLst>
          </p:cNvPr>
          <p:cNvSpPr>
            <a:spLocks noGrp="1"/>
          </p:cNvSpPr>
          <p:nvPr>
            <p:ph idx="1"/>
          </p:nvPr>
        </p:nvSpPr>
        <p:spPr/>
        <p:txBody>
          <a:bodyPr>
            <a:normAutofit lnSpcReduction="10000"/>
          </a:bodyPr>
          <a:lstStyle/>
          <a:p>
            <a:r>
              <a:rPr lang="en-AU" dirty="0"/>
              <a:t>Inherent suspicion around this technology – </a:t>
            </a:r>
            <a:r>
              <a:rPr lang="en-AU" i="1" dirty="0"/>
              <a:t>am I going to be replaced by a bot??</a:t>
            </a:r>
          </a:p>
          <a:p>
            <a:r>
              <a:rPr lang="en-AU" dirty="0"/>
              <a:t>New real-time customer service channel that is unfamiliar and daunting for some staff</a:t>
            </a:r>
          </a:p>
          <a:p>
            <a:r>
              <a:rPr lang="en-AU" dirty="0"/>
              <a:t>Often not integrated with existing internal customer service systems</a:t>
            </a:r>
          </a:p>
          <a:p>
            <a:r>
              <a:rPr lang="en-AU" dirty="0"/>
              <a:t>Concern that providing a chatbot will result in an unmanageable flood of enquiries</a:t>
            </a:r>
          </a:p>
          <a:p>
            <a:r>
              <a:rPr lang="en-AU" i="1" dirty="0"/>
              <a:t>A challenge for change management…</a:t>
            </a:r>
          </a:p>
        </p:txBody>
      </p:sp>
    </p:spTree>
    <p:extLst>
      <p:ext uri="{BB962C8B-B14F-4D97-AF65-F5344CB8AC3E}">
        <p14:creationId xmlns:p14="http://schemas.microsoft.com/office/powerpoint/2010/main" val="279433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93F5-C1B4-4198-B83A-69312AF609AD}"/>
              </a:ext>
            </a:extLst>
          </p:cNvPr>
          <p:cNvSpPr>
            <a:spLocks noGrp="1"/>
          </p:cNvSpPr>
          <p:nvPr>
            <p:ph type="title"/>
          </p:nvPr>
        </p:nvSpPr>
        <p:spPr/>
        <p:txBody>
          <a:bodyPr/>
          <a:lstStyle/>
          <a:p>
            <a:r>
              <a:rPr lang="en-AU" b="1" dirty="0"/>
              <a:t>Fad or future?</a:t>
            </a:r>
          </a:p>
        </p:txBody>
      </p:sp>
      <p:sp>
        <p:nvSpPr>
          <p:cNvPr id="3" name="Content Placeholder 2">
            <a:extLst>
              <a:ext uri="{FF2B5EF4-FFF2-40B4-BE49-F238E27FC236}">
                <a16:creationId xmlns:a16="http://schemas.microsoft.com/office/drawing/2014/main" id="{A6B6CFCE-E5F8-4A4F-AB43-1A28F821132F}"/>
              </a:ext>
            </a:extLst>
          </p:cNvPr>
          <p:cNvSpPr>
            <a:spLocks noGrp="1"/>
          </p:cNvSpPr>
          <p:nvPr>
            <p:ph idx="1"/>
          </p:nvPr>
        </p:nvSpPr>
        <p:spPr/>
        <p:txBody>
          <a:bodyPr>
            <a:normAutofit lnSpcReduction="10000"/>
          </a:bodyPr>
          <a:lstStyle/>
          <a:p>
            <a:r>
              <a:rPr lang="en-AU" dirty="0"/>
              <a:t>Gartner research reveals that organisations report increased customer satisfaction and a reduction of up to 70% in call, chat and email enquiries after implementing a chatbot solution.</a:t>
            </a:r>
          </a:p>
          <a:p>
            <a:endParaRPr lang="en-AU" dirty="0"/>
          </a:p>
          <a:p>
            <a:r>
              <a:rPr lang="en-AU" dirty="0"/>
              <a:t>Gartner predicts that 25% of customer service and support operations will integrate virtual customer assistant or chatbot technology across engagement channels by 2020 – up from less than 2% in 2017</a:t>
            </a:r>
          </a:p>
        </p:txBody>
      </p:sp>
    </p:spTree>
    <p:extLst>
      <p:ext uri="{BB962C8B-B14F-4D97-AF65-F5344CB8AC3E}">
        <p14:creationId xmlns:p14="http://schemas.microsoft.com/office/powerpoint/2010/main" val="145512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BD55-2736-4611-A6C0-B9912FDCA052}"/>
              </a:ext>
            </a:extLst>
          </p:cNvPr>
          <p:cNvSpPr>
            <a:spLocks noGrp="1"/>
          </p:cNvSpPr>
          <p:nvPr>
            <p:ph type="title"/>
          </p:nvPr>
        </p:nvSpPr>
        <p:spPr/>
        <p:txBody>
          <a:bodyPr>
            <a:normAutofit/>
          </a:bodyPr>
          <a:lstStyle/>
          <a:p>
            <a:pPr algn="l"/>
            <a:r>
              <a:rPr lang="en-AU" sz="3600" b="1" dirty="0"/>
              <a:t>Example: Australian Open</a:t>
            </a:r>
          </a:p>
        </p:txBody>
      </p:sp>
      <p:sp>
        <p:nvSpPr>
          <p:cNvPr id="3" name="Content Placeholder 2">
            <a:extLst>
              <a:ext uri="{FF2B5EF4-FFF2-40B4-BE49-F238E27FC236}">
                <a16:creationId xmlns:a16="http://schemas.microsoft.com/office/drawing/2014/main" id="{AB2F72EF-201B-4989-8446-6E17F4A4AD6C}"/>
              </a:ext>
            </a:extLst>
          </p:cNvPr>
          <p:cNvSpPr>
            <a:spLocks noGrp="1"/>
          </p:cNvSpPr>
          <p:nvPr>
            <p:ph idx="1"/>
          </p:nvPr>
        </p:nvSpPr>
        <p:spPr/>
        <p:txBody>
          <a:bodyPr/>
          <a:lstStyle/>
          <a:p>
            <a:r>
              <a:rPr lang="en-AU" dirty="0"/>
              <a:t>In 2017 a bot created by the organisers of the Australian Open directly outperformed Ticketek in selling tickets for tournament. </a:t>
            </a:r>
          </a:p>
          <a:p>
            <a:r>
              <a:rPr lang="en-AU" dirty="0"/>
              <a:t>The bot drove 170 per cent more conversions than Ticketek for a 25x return on investment.</a:t>
            </a:r>
          </a:p>
        </p:txBody>
      </p:sp>
      <p:sp>
        <p:nvSpPr>
          <p:cNvPr id="4" name="TextBox 3">
            <a:extLst>
              <a:ext uri="{FF2B5EF4-FFF2-40B4-BE49-F238E27FC236}">
                <a16:creationId xmlns:a16="http://schemas.microsoft.com/office/drawing/2014/main" id="{DD52E23C-0868-4B18-ACE2-BBB21EEEE8D0}"/>
              </a:ext>
            </a:extLst>
          </p:cNvPr>
          <p:cNvSpPr txBox="1"/>
          <p:nvPr/>
        </p:nvSpPr>
        <p:spPr>
          <a:xfrm>
            <a:off x="573832" y="6398696"/>
            <a:ext cx="5361339" cy="369332"/>
          </a:xfrm>
          <a:prstGeom prst="rect">
            <a:avLst/>
          </a:prstGeom>
          <a:noFill/>
        </p:spPr>
        <p:txBody>
          <a:bodyPr wrap="none" rtlCol="0">
            <a:spAutoFit/>
          </a:bodyPr>
          <a:lstStyle/>
          <a:p>
            <a:r>
              <a:rPr lang="en-AU" dirty="0"/>
              <a:t>Source: https://www.entrepreneur.com/article/321730</a:t>
            </a:r>
          </a:p>
        </p:txBody>
      </p:sp>
      <p:pic>
        <p:nvPicPr>
          <p:cNvPr id="1026" name="Picture 2" descr="Image result for australian open tennis logo">
            <a:extLst>
              <a:ext uri="{FF2B5EF4-FFF2-40B4-BE49-F238E27FC236}">
                <a16:creationId xmlns:a16="http://schemas.microsoft.com/office/drawing/2014/main" id="{542B1658-D43C-4731-A990-CA23BAA818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248" y="60905"/>
            <a:ext cx="3791744" cy="135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6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Image result for hopstay logo">
            <a:extLst>
              <a:ext uri="{FF2B5EF4-FFF2-40B4-BE49-F238E27FC236}">
                <a16:creationId xmlns:a16="http://schemas.microsoft.com/office/drawing/2014/main" id="{2A4DD888-D833-4F5F-8721-EABCFB9B6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0"/>
            <a:ext cx="1097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03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82EE-553A-466F-B1E6-2DB8255E57CA}"/>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89013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2E4C-DCE8-4DEE-A424-6BFED556C93F}"/>
              </a:ext>
            </a:extLst>
          </p:cNvPr>
          <p:cNvSpPr>
            <a:spLocks noGrp="1"/>
          </p:cNvSpPr>
          <p:nvPr>
            <p:ph type="ctrTitle"/>
          </p:nvPr>
        </p:nvSpPr>
        <p:spPr>
          <a:xfrm>
            <a:off x="527381" y="1196752"/>
            <a:ext cx="8376931" cy="3168352"/>
          </a:xfrm>
        </p:spPr>
        <p:txBody>
          <a:bodyPr/>
          <a:lstStyle/>
          <a:p>
            <a:r>
              <a:rPr lang="en-AU" dirty="0"/>
              <a:t>Two parts today:</a:t>
            </a:r>
            <a:br>
              <a:rPr lang="en-AU" dirty="0"/>
            </a:br>
            <a:br>
              <a:rPr lang="en-AU" dirty="0"/>
            </a:br>
            <a:r>
              <a:rPr lang="en-AU" b="0" dirty="0"/>
              <a:t>A little bit about AI and chatbots</a:t>
            </a:r>
            <a:br>
              <a:rPr lang="en-AU" b="0" dirty="0"/>
            </a:br>
            <a:br>
              <a:rPr lang="en-AU" b="0" dirty="0"/>
            </a:br>
            <a:r>
              <a:rPr lang="en-AU" b="0" dirty="0"/>
              <a:t>Our chatbot experience thus far and a video showcase</a:t>
            </a:r>
          </a:p>
        </p:txBody>
      </p:sp>
    </p:spTree>
    <p:extLst>
      <p:ext uri="{BB962C8B-B14F-4D97-AF65-F5344CB8AC3E}">
        <p14:creationId xmlns:p14="http://schemas.microsoft.com/office/powerpoint/2010/main" val="288135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E8B6-3D9C-44DE-9A16-4ECD7A8E1677}"/>
              </a:ext>
            </a:extLst>
          </p:cNvPr>
          <p:cNvSpPr>
            <a:spLocks noGrp="1"/>
          </p:cNvSpPr>
          <p:nvPr>
            <p:ph type="title"/>
          </p:nvPr>
        </p:nvSpPr>
        <p:spPr/>
        <p:txBody>
          <a:bodyPr/>
          <a:lstStyle/>
          <a:p>
            <a:r>
              <a:rPr lang="en-AU" b="1" dirty="0"/>
              <a:t>What is AI?</a:t>
            </a:r>
          </a:p>
        </p:txBody>
      </p:sp>
      <p:sp>
        <p:nvSpPr>
          <p:cNvPr id="3" name="Content Placeholder 2">
            <a:extLst>
              <a:ext uri="{FF2B5EF4-FFF2-40B4-BE49-F238E27FC236}">
                <a16:creationId xmlns:a16="http://schemas.microsoft.com/office/drawing/2014/main" id="{84184E6E-A07B-4D63-9150-817A8AE150BC}"/>
              </a:ext>
            </a:extLst>
          </p:cNvPr>
          <p:cNvSpPr>
            <a:spLocks noGrp="1"/>
          </p:cNvSpPr>
          <p:nvPr>
            <p:ph idx="1"/>
          </p:nvPr>
        </p:nvSpPr>
        <p:spPr/>
        <p:txBody>
          <a:bodyPr/>
          <a:lstStyle/>
          <a:p>
            <a:pPr marL="0" indent="0">
              <a:buNone/>
            </a:pPr>
            <a:r>
              <a:rPr lang="en-AU" dirty="0"/>
              <a:t>The gradual accumulation of knowledge and power by computers, ultimately enabling them to overpower their human masters, and effect the destruction of the human race.</a:t>
            </a:r>
          </a:p>
        </p:txBody>
      </p:sp>
      <p:pic>
        <p:nvPicPr>
          <p:cNvPr id="4" name="Picture 2" descr="Image result for ai takes over the world">
            <a:extLst>
              <a:ext uri="{FF2B5EF4-FFF2-40B4-BE49-F238E27FC236}">
                <a16:creationId xmlns:a16="http://schemas.microsoft.com/office/drawing/2014/main" id="{B2166150-BF60-4D76-97C2-142447522A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49"/>
          <a:stretch/>
        </p:blipFill>
        <p:spPr bwMode="auto">
          <a:xfrm>
            <a:off x="3458077" y="3645024"/>
            <a:ext cx="5275846" cy="397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76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2EAE-B1BD-4042-931F-9F30ED1E12C6}"/>
              </a:ext>
            </a:extLst>
          </p:cNvPr>
          <p:cNvSpPr>
            <a:spLocks noGrp="1"/>
          </p:cNvSpPr>
          <p:nvPr>
            <p:ph type="title"/>
          </p:nvPr>
        </p:nvSpPr>
        <p:spPr/>
        <p:txBody>
          <a:bodyPr/>
          <a:lstStyle/>
          <a:p>
            <a:r>
              <a:rPr lang="en-AU" b="1" dirty="0"/>
              <a:t>What is AI? (for real)</a:t>
            </a:r>
          </a:p>
        </p:txBody>
      </p:sp>
      <p:sp>
        <p:nvSpPr>
          <p:cNvPr id="3" name="Content Placeholder 2">
            <a:extLst>
              <a:ext uri="{FF2B5EF4-FFF2-40B4-BE49-F238E27FC236}">
                <a16:creationId xmlns:a16="http://schemas.microsoft.com/office/drawing/2014/main" id="{36552AF0-2F31-4352-99DD-1112C4CCB51D}"/>
              </a:ext>
            </a:extLst>
          </p:cNvPr>
          <p:cNvSpPr>
            <a:spLocks noGrp="1"/>
          </p:cNvSpPr>
          <p:nvPr>
            <p:ph idx="1"/>
          </p:nvPr>
        </p:nvSpPr>
        <p:spPr/>
        <p:txBody>
          <a:bodyPr>
            <a:normAutofit/>
          </a:bodyPr>
          <a:lstStyle/>
          <a:p>
            <a:pPr marL="0" indent="0">
              <a:buNone/>
            </a:pPr>
            <a:r>
              <a:rPr lang="en-AU" dirty="0"/>
              <a:t>No agreed definition and it covers a lot of things: machine learning, drones, robotics, virtual reality and big data.</a:t>
            </a:r>
          </a:p>
          <a:p>
            <a:endParaRPr lang="en-AU" dirty="0"/>
          </a:p>
          <a:p>
            <a:pPr marL="0" indent="0">
              <a:buNone/>
            </a:pPr>
            <a:r>
              <a:rPr lang="en-AU" dirty="0"/>
              <a:t>A 1950s definition: </a:t>
            </a:r>
            <a:r>
              <a:rPr lang="en-AU" i="1" dirty="0"/>
              <a:t>Any task performed by a program or a machine that, if a human carried out the same activity, we would say the human had to apply intelligence to accomplish the task*.</a:t>
            </a:r>
          </a:p>
        </p:txBody>
      </p:sp>
      <p:sp>
        <p:nvSpPr>
          <p:cNvPr id="4" name="TextBox 3">
            <a:extLst>
              <a:ext uri="{FF2B5EF4-FFF2-40B4-BE49-F238E27FC236}">
                <a16:creationId xmlns:a16="http://schemas.microsoft.com/office/drawing/2014/main" id="{6E886D98-EEDB-492A-9F7A-B95783E05D76}"/>
              </a:ext>
            </a:extLst>
          </p:cNvPr>
          <p:cNvSpPr txBox="1"/>
          <p:nvPr/>
        </p:nvSpPr>
        <p:spPr>
          <a:xfrm>
            <a:off x="573832" y="6398696"/>
            <a:ext cx="8952644" cy="369332"/>
          </a:xfrm>
          <a:prstGeom prst="rect">
            <a:avLst/>
          </a:prstGeom>
          <a:noFill/>
        </p:spPr>
        <p:txBody>
          <a:bodyPr wrap="none" rtlCol="0">
            <a:spAutoFit/>
          </a:bodyPr>
          <a:lstStyle/>
          <a:p>
            <a:r>
              <a:rPr lang="en-AU" sz="1200" dirty="0"/>
              <a:t>Source: Minsky and McCarthy, cited at </a:t>
            </a:r>
            <a:r>
              <a:rPr lang="en-AU" sz="1200" dirty="0">
                <a:hlinkClick r:id="rId3"/>
              </a:rPr>
              <a:t>https://www.zdnet.com/article/what-is-ai-everything-you-need-to-know-about-artificial-intelligence</a:t>
            </a:r>
            <a:r>
              <a:rPr lang="en-AU" dirty="0">
                <a:hlinkClick r:id="rId3"/>
              </a:rPr>
              <a:t>/</a:t>
            </a:r>
            <a:endParaRPr lang="en-AU" dirty="0"/>
          </a:p>
        </p:txBody>
      </p:sp>
    </p:spTree>
    <p:extLst>
      <p:ext uri="{BB962C8B-B14F-4D97-AF65-F5344CB8AC3E}">
        <p14:creationId xmlns:p14="http://schemas.microsoft.com/office/powerpoint/2010/main" val="123790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A495-3CF3-4012-967E-5156149724D4}"/>
              </a:ext>
            </a:extLst>
          </p:cNvPr>
          <p:cNvSpPr>
            <a:spLocks noGrp="1"/>
          </p:cNvSpPr>
          <p:nvPr>
            <p:ph type="title"/>
          </p:nvPr>
        </p:nvSpPr>
        <p:spPr/>
        <p:txBody>
          <a:bodyPr/>
          <a:lstStyle/>
          <a:p>
            <a:r>
              <a:rPr lang="en-AU" b="1" dirty="0"/>
              <a:t>What is a chatbot?</a:t>
            </a:r>
          </a:p>
        </p:txBody>
      </p:sp>
      <p:sp>
        <p:nvSpPr>
          <p:cNvPr id="3" name="Content Placeholder 2">
            <a:extLst>
              <a:ext uri="{FF2B5EF4-FFF2-40B4-BE49-F238E27FC236}">
                <a16:creationId xmlns:a16="http://schemas.microsoft.com/office/drawing/2014/main" id="{800BF360-5AA0-4E4C-ACC5-E8E4A0315C89}"/>
              </a:ext>
            </a:extLst>
          </p:cNvPr>
          <p:cNvSpPr>
            <a:spLocks noGrp="1"/>
          </p:cNvSpPr>
          <p:nvPr>
            <p:ph idx="1"/>
          </p:nvPr>
        </p:nvSpPr>
        <p:spPr>
          <a:xfrm>
            <a:off x="609600" y="1600201"/>
            <a:ext cx="7703841" cy="4525963"/>
          </a:xfrm>
        </p:spPr>
        <p:txBody>
          <a:bodyPr>
            <a:normAutofit fontScale="92500" lnSpcReduction="20000"/>
          </a:bodyPr>
          <a:lstStyle/>
          <a:p>
            <a:pPr marL="0" indent="0">
              <a:buNone/>
            </a:pPr>
            <a:r>
              <a:rPr lang="en-AU" dirty="0"/>
              <a:t>A computer program that interacts with a user through text or audio.</a:t>
            </a:r>
          </a:p>
          <a:p>
            <a:pPr marL="0" indent="0">
              <a:buNone/>
            </a:pPr>
            <a:endParaRPr lang="en-AU" dirty="0"/>
          </a:p>
          <a:p>
            <a:pPr marL="0" indent="0">
              <a:buNone/>
            </a:pPr>
            <a:r>
              <a:rPr lang="en-AU" dirty="0"/>
              <a:t>Chatbots provide automated, intelligent responses to requests from customers.</a:t>
            </a:r>
          </a:p>
          <a:p>
            <a:pPr marL="0" indent="0">
              <a:buNone/>
            </a:pPr>
            <a:endParaRPr lang="en-AU" dirty="0"/>
          </a:p>
          <a:p>
            <a:pPr marL="0" indent="0">
              <a:buNone/>
            </a:pPr>
            <a:r>
              <a:rPr lang="en-AU" dirty="0"/>
              <a:t>They use machine learning, artificial intelligence (AI) and natural language processing (NLP) to learn from and improve upon past interactions. </a:t>
            </a:r>
          </a:p>
        </p:txBody>
      </p:sp>
      <p:pic>
        <p:nvPicPr>
          <p:cNvPr id="6146" name="Picture 2" descr="Image result for chatbot meme">
            <a:extLst>
              <a:ext uri="{FF2B5EF4-FFF2-40B4-BE49-F238E27FC236}">
                <a16:creationId xmlns:a16="http://schemas.microsoft.com/office/drawing/2014/main" id="{A1962561-E417-4C13-ADDC-4097FD306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441" y="2037419"/>
            <a:ext cx="3878559" cy="29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5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4007-7B09-41FD-BE63-115825BB495C}"/>
              </a:ext>
            </a:extLst>
          </p:cNvPr>
          <p:cNvSpPr>
            <a:spLocks noGrp="1"/>
          </p:cNvSpPr>
          <p:nvPr>
            <p:ph type="title"/>
          </p:nvPr>
        </p:nvSpPr>
        <p:spPr>
          <a:xfrm>
            <a:off x="5447928" y="2132856"/>
            <a:ext cx="6134472" cy="1143000"/>
          </a:xfrm>
        </p:spPr>
        <p:txBody>
          <a:bodyPr>
            <a:normAutofit fontScale="90000"/>
          </a:bodyPr>
          <a:lstStyle/>
          <a:p>
            <a:r>
              <a:rPr lang="en-AU" b="1" dirty="0"/>
              <a:t>Text-based chatbots look like this…</a:t>
            </a:r>
          </a:p>
        </p:txBody>
      </p:sp>
      <p:pic>
        <p:nvPicPr>
          <p:cNvPr id="3" name="Picture 2">
            <a:extLst>
              <a:ext uri="{FF2B5EF4-FFF2-40B4-BE49-F238E27FC236}">
                <a16:creationId xmlns:a16="http://schemas.microsoft.com/office/drawing/2014/main" id="{32BC8E50-17D5-463F-8E07-D489378A44DD}"/>
              </a:ext>
            </a:extLst>
          </p:cNvPr>
          <p:cNvPicPr>
            <a:picLocks noChangeAspect="1"/>
          </p:cNvPicPr>
          <p:nvPr/>
        </p:nvPicPr>
        <p:blipFill>
          <a:blip r:embed="rId3"/>
          <a:stretch>
            <a:fillRect/>
          </a:stretch>
        </p:blipFill>
        <p:spPr>
          <a:xfrm>
            <a:off x="479376" y="0"/>
            <a:ext cx="4675637" cy="6858000"/>
          </a:xfrm>
          <a:prstGeom prst="rect">
            <a:avLst/>
          </a:prstGeom>
        </p:spPr>
      </p:pic>
    </p:spTree>
    <p:extLst>
      <p:ext uri="{BB962C8B-B14F-4D97-AF65-F5344CB8AC3E}">
        <p14:creationId xmlns:p14="http://schemas.microsoft.com/office/powerpoint/2010/main" val="34152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C057-7583-43D8-A5B1-57A88BA3CCA6}"/>
              </a:ext>
            </a:extLst>
          </p:cNvPr>
          <p:cNvSpPr>
            <a:spLocks noGrp="1"/>
          </p:cNvSpPr>
          <p:nvPr>
            <p:ph type="title"/>
          </p:nvPr>
        </p:nvSpPr>
        <p:spPr/>
        <p:txBody>
          <a:bodyPr/>
          <a:lstStyle/>
          <a:p>
            <a:r>
              <a:rPr lang="en-AU" b="1" dirty="0"/>
              <a:t>Who uses these messaging apps?</a:t>
            </a:r>
          </a:p>
        </p:txBody>
      </p:sp>
      <p:pic>
        <p:nvPicPr>
          <p:cNvPr id="4100" name="Picture 4" descr="Image result for whatsapp logo">
            <a:extLst>
              <a:ext uri="{FF2B5EF4-FFF2-40B4-BE49-F238E27FC236}">
                <a16:creationId xmlns:a16="http://schemas.microsoft.com/office/drawing/2014/main" id="{8A21E4B4-EC51-473B-A1A9-3C8722783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44" y="303257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wechat logo">
            <a:extLst>
              <a:ext uri="{FF2B5EF4-FFF2-40B4-BE49-F238E27FC236}">
                <a16:creationId xmlns:a16="http://schemas.microsoft.com/office/drawing/2014/main" id="{274FB59A-8952-4A8C-A63B-5112E9CA9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324" y="4581128"/>
            <a:ext cx="33051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facebook messenger logo">
            <a:extLst>
              <a:ext uri="{FF2B5EF4-FFF2-40B4-BE49-F238E27FC236}">
                <a16:creationId xmlns:a16="http://schemas.microsoft.com/office/drawing/2014/main" id="{26A3198F-0898-4A18-A205-439235A27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6856" y="3638153"/>
            <a:ext cx="28575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viber logo">
            <a:extLst>
              <a:ext uri="{FF2B5EF4-FFF2-40B4-BE49-F238E27FC236}">
                <a16:creationId xmlns:a16="http://schemas.microsoft.com/office/drawing/2014/main" id="{827EE4EE-450C-48A5-8116-CE5C1C5AAD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961" y="2242145"/>
            <a:ext cx="3009900"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55981B-DDCB-4E23-A247-59415EA29DA3}"/>
              </a:ext>
            </a:extLst>
          </p:cNvPr>
          <p:cNvSpPr txBox="1"/>
          <p:nvPr/>
        </p:nvSpPr>
        <p:spPr>
          <a:xfrm>
            <a:off x="1763916" y="1368316"/>
            <a:ext cx="8824467" cy="369332"/>
          </a:xfrm>
          <a:prstGeom prst="rect">
            <a:avLst/>
          </a:prstGeom>
          <a:noFill/>
        </p:spPr>
        <p:txBody>
          <a:bodyPr wrap="none" rtlCol="0">
            <a:spAutoFit/>
          </a:bodyPr>
          <a:lstStyle/>
          <a:p>
            <a:r>
              <a:rPr lang="en-AU" dirty="0"/>
              <a:t>Did you know that messaging apps have surpassed social networks in terms of global usage?</a:t>
            </a:r>
          </a:p>
        </p:txBody>
      </p:sp>
    </p:spTree>
    <p:extLst>
      <p:ext uri="{BB962C8B-B14F-4D97-AF65-F5344CB8AC3E}">
        <p14:creationId xmlns:p14="http://schemas.microsoft.com/office/powerpoint/2010/main" val="232888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6B5E-25CF-4946-910A-2B069A961039}"/>
              </a:ext>
            </a:extLst>
          </p:cNvPr>
          <p:cNvSpPr>
            <a:spLocks noGrp="1"/>
          </p:cNvSpPr>
          <p:nvPr>
            <p:ph type="title"/>
          </p:nvPr>
        </p:nvSpPr>
        <p:spPr/>
        <p:txBody>
          <a:bodyPr/>
          <a:lstStyle/>
          <a:p>
            <a:r>
              <a:rPr lang="en-AU" b="1" dirty="0"/>
              <a:t>Who has one of these in their home?</a:t>
            </a:r>
          </a:p>
        </p:txBody>
      </p:sp>
      <p:pic>
        <p:nvPicPr>
          <p:cNvPr id="3074" name="Picture 2" descr="Image result for google home">
            <a:extLst>
              <a:ext uri="{FF2B5EF4-FFF2-40B4-BE49-F238E27FC236}">
                <a16:creationId xmlns:a16="http://schemas.microsoft.com/office/drawing/2014/main" id="{C5939648-A099-4C32-92B8-08D3C1D54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235743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Google Home Mini Charcoal">
            <a:extLst>
              <a:ext uri="{FF2B5EF4-FFF2-40B4-BE49-F238E27FC236}">
                <a16:creationId xmlns:a16="http://schemas.microsoft.com/office/drawing/2014/main" id="{499B1152-5CD9-44B5-9558-AC0B5C541B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8" name="Picture 6" descr="Image result for google home">
            <a:extLst>
              <a:ext uri="{FF2B5EF4-FFF2-40B4-BE49-F238E27FC236}">
                <a16:creationId xmlns:a16="http://schemas.microsoft.com/office/drawing/2014/main" id="{FEF332F5-EBD2-4B90-BDED-FF50B3A3844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184232" y="415763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mazon alexa">
            <a:extLst>
              <a:ext uri="{FF2B5EF4-FFF2-40B4-BE49-F238E27FC236}">
                <a16:creationId xmlns:a16="http://schemas.microsoft.com/office/drawing/2014/main" id="{8F99F752-1976-4DD5-9DD9-C3B3BA4D4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76" y="140241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amazon alexa">
            <a:extLst>
              <a:ext uri="{FF2B5EF4-FFF2-40B4-BE49-F238E27FC236}">
                <a16:creationId xmlns:a16="http://schemas.microsoft.com/office/drawing/2014/main" id="{20B3658D-580E-49C4-B39D-18933EF721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41576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google home hub">
            <a:extLst>
              <a:ext uri="{FF2B5EF4-FFF2-40B4-BE49-F238E27FC236}">
                <a16:creationId xmlns:a16="http://schemas.microsoft.com/office/drawing/2014/main" id="{60FD4CA3-055D-43ED-A43D-E9DFE005E6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0296" y="1268760"/>
            <a:ext cx="3622241" cy="241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6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4BFC-E850-47C7-BED7-9F8C670C9D3F}"/>
              </a:ext>
            </a:extLst>
          </p:cNvPr>
          <p:cNvSpPr>
            <a:spLocks noGrp="1"/>
          </p:cNvSpPr>
          <p:nvPr>
            <p:ph type="title"/>
          </p:nvPr>
        </p:nvSpPr>
        <p:spPr/>
        <p:txBody>
          <a:bodyPr>
            <a:normAutofit fontScale="90000"/>
          </a:bodyPr>
          <a:lstStyle/>
          <a:p>
            <a:r>
              <a:rPr lang="en-AU" b="1" dirty="0"/>
              <a:t>Evolution of customer service and content delivery</a:t>
            </a:r>
          </a:p>
        </p:txBody>
      </p:sp>
      <p:graphicFrame>
        <p:nvGraphicFramePr>
          <p:cNvPr id="5" name="Diagram 4">
            <a:extLst>
              <a:ext uri="{FF2B5EF4-FFF2-40B4-BE49-F238E27FC236}">
                <a16:creationId xmlns:a16="http://schemas.microsoft.com/office/drawing/2014/main" id="{F79BD5E7-10F9-4B61-822B-B04FA60ED795}"/>
              </a:ext>
            </a:extLst>
          </p:cNvPr>
          <p:cNvGraphicFramePr/>
          <p:nvPr>
            <p:extLst>
              <p:ext uri="{D42A27DB-BD31-4B8C-83A1-F6EECF244321}">
                <p14:modId xmlns:p14="http://schemas.microsoft.com/office/powerpoint/2010/main" val="4134683953"/>
              </p:ext>
            </p:extLst>
          </p:nvPr>
        </p:nvGraphicFramePr>
        <p:xfrm>
          <a:off x="2032000" y="141763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865992"/>
      </p:ext>
    </p:extLst>
  </p:cSld>
  <p:clrMapOvr>
    <a:masterClrMapping/>
  </p:clrMapOvr>
</p:sld>
</file>

<file path=ppt/theme/theme1.xml><?xml version="1.0" encoding="utf-8"?>
<a:theme xmlns:a="http://schemas.openxmlformats.org/drawingml/2006/main" name="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A PPT Template - Blue widescreen 16x9.pptx" id="{3F3D5D38-0B34-4B91-9B2F-189BD98E2C69}" vid="{D364E60E-8243-4670-8AD5-474C7C36B6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CoA Blue 16x9 Template</Template>
  <TotalTime>1011</TotalTime>
  <Words>1015</Words>
  <Application>Microsoft Office PowerPoint</Application>
  <PresentationFormat>Widescreen</PresentationFormat>
  <Paragraphs>225</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Custom Design</vt:lpstr>
      <vt:lpstr>PowerPoint Presentation</vt:lpstr>
      <vt:lpstr>Two parts today:  A little bit about AI and chatbots  Our chatbot experience thus far and a video showcase</vt:lpstr>
      <vt:lpstr>What is AI?</vt:lpstr>
      <vt:lpstr>What is AI? (for real)</vt:lpstr>
      <vt:lpstr>What is a chatbot?</vt:lpstr>
      <vt:lpstr>Text-based chatbots look like this…</vt:lpstr>
      <vt:lpstr>Who uses these messaging apps?</vt:lpstr>
      <vt:lpstr>Who has one of these in their home?</vt:lpstr>
      <vt:lpstr>Evolution of customer service and content delivery</vt:lpstr>
      <vt:lpstr>But don’t people hate talking to robots?</vt:lpstr>
      <vt:lpstr>Advantages of a chatbot</vt:lpstr>
      <vt:lpstr>Change management</vt:lpstr>
      <vt:lpstr>Fad or future?</vt:lpstr>
      <vt:lpstr>Example: Australian Open</vt:lpstr>
      <vt:lpstr>PowerPoint Presentation</vt:lpstr>
      <vt:lpstr>PowerPoint Presentation</vt:lpstr>
    </vt:vector>
  </TitlesOfParts>
  <Company>Adelaide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and chatbots</dc:title>
  <dc:creator>Clayton Wehner</dc:creator>
  <cp:lastModifiedBy>Clayton Wehner</cp:lastModifiedBy>
  <cp:revision>41</cp:revision>
  <cp:lastPrinted>2019-10-22T13:39:23Z</cp:lastPrinted>
  <dcterms:created xsi:type="dcterms:W3CDTF">2019-07-02T23:30:36Z</dcterms:created>
  <dcterms:modified xsi:type="dcterms:W3CDTF">2019-10-27T21:11:35Z</dcterms:modified>
</cp:coreProperties>
</file>